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9" r:id="rId1"/>
  </p:sldMasterIdLst>
  <p:notesMasterIdLst>
    <p:notesMasterId r:id="rId40"/>
  </p:notesMasterIdLst>
  <p:sldIdLst>
    <p:sldId id="256" r:id="rId2"/>
    <p:sldId id="260" r:id="rId3"/>
    <p:sldId id="262" r:id="rId4"/>
    <p:sldId id="261" r:id="rId5"/>
    <p:sldId id="264" r:id="rId6"/>
    <p:sldId id="263" r:id="rId7"/>
    <p:sldId id="288" r:id="rId8"/>
    <p:sldId id="289" r:id="rId9"/>
    <p:sldId id="265" r:id="rId10"/>
    <p:sldId id="266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90" r:id="rId20"/>
    <p:sldId id="291" r:id="rId21"/>
    <p:sldId id="293" r:id="rId22"/>
    <p:sldId id="294" r:id="rId23"/>
    <p:sldId id="295" r:id="rId24"/>
    <p:sldId id="297" r:id="rId25"/>
    <p:sldId id="296" r:id="rId26"/>
    <p:sldId id="292" r:id="rId27"/>
    <p:sldId id="276" r:id="rId28"/>
    <p:sldId id="277" r:id="rId29"/>
    <p:sldId id="279" r:id="rId30"/>
    <p:sldId id="278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717" autoAdjust="0"/>
  </p:normalViewPr>
  <p:slideViewPr>
    <p:cSldViewPr snapToGrid="0">
      <p:cViewPr varScale="1">
        <p:scale>
          <a:sx n="105" d="100"/>
          <a:sy n="105" d="100"/>
        </p:scale>
        <p:origin x="1794" y="11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>
            <a:extLst>
              <a:ext uri="{FF2B5EF4-FFF2-40B4-BE49-F238E27FC236}">
                <a16:creationId xmlns:a16="http://schemas.microsoft.com/office/drawing/2014/main" id="{69EFB918-0067-0828-8247-230FEC9DC3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3264AEB8-003F-FEE8-613D-2DFE094B77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fld id="{CD9F0C88-3032-4C1C-AB91-EB4C8FB21D6A}" type="datetimeFigureOut">
              <a:rPr lang="nl-BE"/>
              <a:pPr>
                <a:defRPr/>
              </a:pPr>
              <a:t>15/12/2025</a:t>
            </a:fld>
            <a:endParaRPr lang="nl-BE"/>
          </a:p>
        </p:txBody>
      </p:sp>
      <p:sp>
        <p:nvSpPr>
          <p:cNvPr id="4" name="Tijdelijke aanduiding voor dia-afbeelding 3">
            <a:extLst>
              <a:ext uri="{FF2B5EF4-FFF2-40B4-BE49-F238E27FC236}">
                <a16:creationId xmlns:a16="http://schemas.microsoft.com/office/drawing/2014/main" id="{A1AA45E1-3C54-843C-F526-29421F1D114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nl-BE" noProof="0"/>
          </a:p>
        </p:txBody>
      </p:sp>
      <p:sp>
        <p:nvSpPr>
          <p:cNvPr id="5" name="Tijdelijke aanduiding voor notities 4">
            <a:extLst>
              <a:ext uri="{FF2B5EF4-FFF2-40B4-BE49-F238E27FC236}">
                <a16:creationId xmlns:a16="http://schemas.microsoft.com/office/drawing/2014/main" id="{9770676A-D151-8F3B-3EAD-DD0AF7B66E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noProof="0"/>
              <a:t>Klik om de modelstijlen te bewerken</a:t>
            </a:r>
          </a:p>
          <a:p>
            <a:pPr lvl="1"/>
            <a:r>
              <a:rPr lang="nl-NL" noProof="0"/>
              <a:t>Tweede niveau</a:t>
            </a:r>
          </a:p>
          <a:p>
            <a:pPr lvl="2"/>
            <a:r>
              <a:rPr lang="nl-NL" noProof="0"/>
              <a:t>Derde niveau</a:t>
            </a:r>
          </a:p>
          <a:p>
            <a:pPr lvl="3"/>
            <a:r>
              <a:rPr lang="nl-NL" noProof="0"/>
              <a:t>Vierde niveau</a:t>
            </a:r>
          </a:p>
          <a:p>
            <a:pPr lvl="4"/>
            <a:r>
              <a:rPr lang="nl-NL" noProof="0"/>
              <a:t>Vijfde niveau</a:t>
            </a:r>
            <a:endParaRPr lang="nl-BE" noProof="0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1123F24A-A2C5-AAB4-A259-483E2FC6CCB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82078FF9-2603-8267-41A4-4563C43BF5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C80A0CC6-1FE2-4295-96CC-6685B783BEAA}" type="slidenum">
              <a:rPr lang="nl-BE" altLang="nl-BE"/>
              <a:pPr/>
              <a:t>‹nr.›</a:t>
            </a:fld>
            <a:endParaRPr lang="nl-BE" altLang="nl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AFD34BD-6346-2D73-523B-7229DE840940}"/>
              </a:ext>
            </a:extLst>
          </p:cNvPr>
          <p:cNvSpPr/>
          <p:nvPr/>
        </p:nvSpPr>
        <p:spPr>
          <a:xfrm>
            <a:off x="0" y="0"/>
            <a:ext cx="1676400" cy="6237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33600" y="1"/>
            <a:ext cx="6542856" cy="3600451"/>
          </a:xfrm>
        </p:spPr>
        <p:txBody>
          <a:bodyPr anchor="b"/>
          <a:lstStyle>
            <a:lvl1pPr marL="0" indent="0" algn="l">
              <a:lnSpc>
                <a:spcPct val="100000"/>
              </a:lnSpc>
              <a:buFontTx/>
              <a:buNone/>
              <a:defRPr sz="6000" b="0" cap="none" baseline="0">
                <a:solidFill>
                  <a:schemeClr val="tx1"/>
                </a:solidFill>
                <a:effectLst/>
              </a:defRPr>
            </a:lvl1pPr>
          </a:lstStyle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33600" y="3886200"/>
            <a:ext cx="6542856" cy="1752600"/>
          </a:xfrm>
        </p:spPr>
        <p:txBody>
          <a:bodyPr/>
          <a:lstStyle>
            <a:lvl1pPr marL="0" indent="0" algn="l">
              <a:buNone/>
              <a:defRPr sz="2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/>
              <a:t>Click to edit Master subtitle style</a:t>
            </a:r>
            <a:endParaRPr lang="nl-BE" noProof="0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8615840-2855-47DF-5CAF-94CED294D14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3132138" y="6356350"/>
            <a:ext cx="5554662" cy="365125"/>
          </a:xfrm>
        </p:spPr>
        <p:txBody>
          <a:bodyPr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bg1"/>
                </a:solidFill>
                <a:latin typeface="+mn-lt"/>
                <a:cs typeface="Arial" charset="0"/>
              </a:defRPr>
            </a:lvl1pPr>
          </a:lstStyle>
          <a:p>
            <a:pPr>
              <a:defRPr/>
            </a:pPr>
            <a:r>
              <a:rPr lang="nl-BE"/>
              <a:t>Voornaam.Familienaam@ugent.be</a:t>
            </a:r>
          </a:p>
        </p:txBody>
      </p:sp>
    </p:spTree>
    <p:extLst>
      <p:ext uri="{BB962C8B-B14F-4D97-AF65-F5344CB8AC3E}">
        <p14:creationId xmlns:p14="http://schemas.microsoft.com/office/powerpoint/2010/main" val="14209643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1143000"/>
          </a:xfrm>
          <a:ln>
            <a:noFill/>
          </a:ln>
        </p:spPr>
        <p:txBody>
          <a:bodyPr/>
          <a:lstStyle>
            <a:lvl1pPr>
              <a:defRPr cap="none" normalizeH="0" baseline="0"/>
            </a:lvl1pPr>
          </a:lstStyle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267199"/>
          </a:xfrm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898989"/>
              </a:buClr>
              <a:buFont typeface="Wingdings" pitchFamily="2" charset="2"/>
              <a:buChar char="§"/>
              <a:defRPr sz="2000"/>
            </a:lvl1pPr>
            <a:lvl2pPr marL="548640" indent="-274320">
              <a:spcBef>
                <a:spcPts val="800"/>
              </a:spcBef>
              <a:buClr>
                <a:srgbClr val="898989"/>
              </a:buClr>
              <a:buFont typeface="Arial" pitchFamily="34" charset="0"/>
              <a:buChar char="•"/>
              <a:defRPr sz="1800"/>
            </a:lvl2pPr>
            <a:lvl3pPr marL="822960" indent="-274320">
              <a:spcBef>
                <a:spcPts val="800"/>
              </a:spcBef>
              <a:buClr>
                <a:srgbClr val="898989"/>
              </a:buClr>
              <a:buFont typeface="Open Sans" pitchFamily="34" charset="0"/>
              <a:buChar char="›"/>
              <a:defRPr sz="1600"/>
            </a:lvl3pPr>
            <a:lvl4pPr marL="1097280" indent="-274320">
              <a:spcBef>
                <a:spcPts val="800"/>
              </a:spcBef>
              <a:buClr>
                <a:srgbClr val="898989"/>
              </a:buClr>
              <a:defRPr sz="1600"/>
            </a:lvl4pPr>
            <a:lvl5pPr marL="1371600" indent="-274320">
              <a:spcBef>
                <a:spcPts val="800"/>
              </a:spcBef>
              <a:buClr>
                <a:srgbClr val="898989"/>
              </a:buClr>
              <a:defRPr sz="1600"/>
            </a:lvl5pPr>
          </a:lstStyle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  <a:endParaRPr lang="nl-BE" noProof="0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0BD269C-F23A-8B1C-1673-A7E30692804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5732AD30-5D3B-4423-98AD-A01409801F2F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36259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>
            <a:extLst>
              <a:ext uri="{FF2B5EF4-FFF2-40B4-BE49-F238E27FC236}">
                <a16:creationId xmlns:a16="http://schemas.microsoft.com/office/drawing/2014/main" id="{2E3F5A80-F6C3-567A-B197-09D79B8138C2}"/>
              </a:ext>
            </a:extLst>
          </p:cNvPr>
          <p:cNvSpPr/>
          <p:nvPr userDrawn="1"/>
        </p:nvSpPr>
        <p:spPr>
          <a:xfrm>
            <a:off x="0" y="0"/>
            <a:ext cx="1676400" cy="6237288"/>
          </a:xfrm>
          <a:prstGeom prst="rect">
            <a:avLst/>
          </a:prstGeom>
          <a:gradFill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24" name="Subtitle 2"/>
          <p:cNvSpPr>
            <a:spLocks noGrp="1"/>
          </p:cNvSpPr>
          <p:nvPr>
            <p:ph type="subTitle" idx="10"/>
          </p:nvPr>
        </p:nvSpPr>
        <p:spPr>
          <a:xfrm>
            <a:off x="2133600" y="0"/>
            <a:ext cx="6542856" cy="3597424"/>
          </a:xfrm>
        </p:spPr>
        <p:txBody>
          <a:bodyPr anchor="b"/>
          <a:lstStyle>
            <a:lvl1pPr marL="0" indent="0" algn="l">
              <a:buNone/>
              <a:defRPr sz="2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noProof="0" dirty="0"/>
              <a:t>Click to edit Master subtitle style</a:t>
            </a:r>
            <a:endParaRPr lang="nl-BE" noProof="0" dirty="0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2133600" y="3888000"/>
            <a:ext cx="6542136" cy="2277304"/>
          </a:xfrm>
        </p:spPr>
        <p:txBody>
          <a:bodyPr anchor="t"/>
          <a:lstStyle>
            <a:lvl1pPr marL="0" indent="0" algn="l">
              <a:buNone/>
              <a:defRPr sz="6000"/>
            </a:lvl1pPr>
          </a:lstStyle>
          <a:p>
            <a:r>
              <a:rPr lang="en-US" noProof="0"/>
              <a:t>Click to edit Master title style</a:t>
            </a:r>
            <a:endParaRPr lang="nl-BE" noProof="0" dirty="0"/>
          </a:p>
        </p:txBody>
      </p:sp>
      <p:sp>
        <p:nvSpPr>
          <p:cNvPr id="3" name="Slide Number Placeholder 7">
            <a:extLst>
              <a:ext uri="{FF2B5EF4-FFF2-40B4-BE49-F238E27FC236}">
                <a16:creationId xmlns:a16="http://schemas.microsoft.com/office/drawing/2014/main" id="{40DA0A0F-175F-3453-06AB-E0D795E270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0099FF"/>
                </a:solidFill>
              </a:defRPr>
            </a:lvl1pPr>
          </a:lstStyle>
          <a:p>
            <a:fld id="{B1DB88B0-CC63-40AF-977A-F309044DDC46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9083043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5"/>
            <a:ext cx="4038600" cy="4368799"/>
          </a:xfrm>
        </p:spPr>
        <p:txBody>
          <a:bodyPr/>
          <a:lstStyle>
            <a:lvl1pPr marL="274320" indent="-27432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itchFamily="2" charset="2"/>
              <a:buChar char="§"/>
              <a:defRPr sz="2000"/>
            </a:lvl1pPr>
            <a:lvl2pPr marL="548640" indent="-27432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itchFamily="34" charset="0"/>
              <a:buChar char="•"/>
              <a:defRPr sz="1800"/>
            </a:lvl2pPr>
            <a:lvl3pPr marL="822960" indent="-27432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itchFamily="34" charset="0"/>
              <a:buChar char="›"/>
              <a:defRPr sz="1600"/>
            </a:lvl3pPr>
            <a:lvl4pPr marL="1097280" indent="-27432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defRPr sz="1600"/>
            </a:lvl4pPr>
            <a:lvl5pPr marL="1371600" indent="-27432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5"/>
            <a:ext cx="4038600" cy="4368799"/>
          </a:xfrm>
        </p:spPr>
        <p:txBody>
          <a:bodyPr/>
          <a:lstStyle>
            <a:lvl1pPr marL="274320" indent="-274320">
              <a:spcBef>
                <a:spcPts val="800"/>
              </a:spcBef>
              <a:buClr>
                <a:srgbClr val="898989"/>
              </a:buClr>
              <a:buFont typeface="Wingdings" pitchFamily="2" charset="2"/>
              <a:buChar char="§"/>
              <a:defRPr sz="2000"/>
            </a:lvl1pPr>
            <a:lvl2pPr marL="548640" indent="-274320">
              <a:spcBef>
                <a:spcPts val="800"/>
              </a:spcBef>
              <a:buClr>
                <a:srgbClr val="898989"/>
              </a:buClr>
              <a:buFont typeface="Arial" pitchFamily="34" charset="0"/>
              <a:buChar char="•"/>
              <a:defRPr sz="1800"/>
            </a:lvl2pPr>
            <a:lvl3pPr marL="822960" indent="-274320">
              <a:spcBef>
                <a:spcPts val="800"/>
              </a:spcBef>
              <a:buClr>
                <a:srgbClr val="898989"/>
              </a:buClr>
              <a:buFont typeface="Open Sans" pitchFamily="34" charset="0"/>
              <a:buChar char="›"/>
              <a:defRPr sz="1600"/>
            </a:lvl3pPr>
            <a:lvl4pPr marL="1097280" indent="-274320">
              <a:spcBef>
                <a:spcPts val="800"/>
              </a:spcBef>
              <a:buClr>
                <a:srgbClr val="898989"/>
              </a:buClr>
              <a:defRPr sz="1600"/>
            </a:lvl4pPr>
            <a:lvl5pPr marL="1371600" indent="-274320">
              <a:spcBef>
                <a:spcPts val="800"/>
              </a:spcBef>
              <a:buClr>
                <a:srgbClr val="898989"/>
              </a:buCl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0CB1A4D-29C5-4EBB-5501-94B0312F44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C28949F1-22B9-4002-9F23-DB5D4F49A732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4073017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6"/>
            <a:ext cx="4040188" cy="3794125"/>
          </a:xfrm>
        </p:spPr>
        <p:txBody>
          <a:bodyPr/>
          <a:lstStyle>
            <a:lvl1pPr>
              <a:spcBef>
                <a:spcPts val="800"/>
              </a:spcBef>
              <a:buClr>
                <a:srgbClr val="898989"/>
              </a:buClr>
              <a:buFont typeface="Wingdings" pitchFamily="2" charset="2"/>
              <a:buChar char="§"/>
              <a:defRPr sz="2000"/>
            </a:lvl1pPr>
            <a:lvl2pPr>
              <a:spcBef>
                <a:spcPts val="800"/>
              </a:spcBef>
              <a:buClr>
                <a:srgbClr val="898989"/>
              </a:buClr>
              <a:buFont typeface="Arial" pitchFamily="34" charset="0"/>
              <a:buChar char="•"/>
              <a:defRPr sz="1800"/>
            </a:lvl2pPr>
            <a:lvl3pPr marL="822960" indent="-274320">
              <a:spcBef>
                <a:spcPts val="800"/>
              </a:spcBef>
              <a:buClr>
                <a:srgbClr val="898989"/>
              </a:buClr>
              <a:buFont typeface="Open Sans" pitchFamily="34" charset="0"/>
              <a:buChar char="›"/>
              <a:defRPr sz="1600"/>
            </a:lvl3pPr>
            <a:lvl4pPr>
              <a:spcBef>
                <a:spcPts val="800"/>
              </a:spcBef>
              <a:buClr>
                <a:srgbClr val="898989"/>
              </a:buClr>
              <a:defRPr sz="1600"/>
            </a:lvl4pPr>
            <a:lvl5pPr>
              <a:spcBef>
                <a:spcPts val="800"/>
              </a:spcBef>
              <a:buClr>
                <a:srgbClr val="89898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31" y="1535113"/>
            <a:ext cx="4041775" cy="63976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31" y="2174876"/>
            <a:ext cx="4041775" cy="3794125"/>
          </a:xfrm>
        </p:spPr>
        <p:txBody>
          <a:bodyPr/>
          <a:lstStyle>
            <a:lvl1pPr>
              <a:spcBef>
                <a:spcPts val="800"/>
              </a:spcBef>
              <a:buClr>
                <a:srgbClr val="898989"/>
              </a:buClr>
              <a:buFont typeface="Wingdings" pitchFamily="2" charset="2"/>
              <a:buChar char="§"/>
              <a:defRPr sz="2000"/>
            </a:lvl1pPr>
            <a:lvl2pPr>
              <a:spcBef>
                <a:spcPts val="800"/>
              </a:spcBef>
              <a:buClr>
                <a:srgbClr val="898989"/>
              </a:buClr>
              <a:buFont typeface="Arial" pitchFamily="34" charset="0"/>
              <a:buChar char="•"/>
              <a:defRPr sz="1800"/>
            </a:lvl2pPr>
            <a:lvl3pPr marL="822960" indent="-274320">
              <a:spcBef>
                <a:spcPts val="800"/>
              </a:spcBef>
              <a:buClr>
                <a:srgbClr val="898989"/>
              </a:buClr>
              <a:buFont typeface="Open Sans" pitchFamily="34" charset="0"/>
              <a:buChar char="›"/>
              <a:defRPr sz="1600"/>
            </a:lvl3pPr>
            <a:lvl4pPr>
              <a:spcBef>
                <a:spcPts val="800"/>
              </a:spcBef>
              <a:buClr>
                <a:srgbClr val="898989"/>
              </a:buClr>
              <a:defRPr sz="1600"/>
            </a:lvl4pPr>
            <a:lvl5pPr>
              <a:spcBef>
                <a:spcPts val="800"/>
              </a:spcBef>
              <a:buClr>
                <a:srgbClr val="898989"/>
              </a:buCl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8597B126-B8E2-EE91-7107-C629A341637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79DAB44-413A-4FE6-A6FF-9C20BE87D747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8179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77800"/>
            <a:ext cx="82296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68DCEDC6-FAD4-E19A-1E9C-499580D458B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BDC01ECD-28D8-457D-BE5B-B1C170CA8A22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6013147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63444FAD-755E-34E6-01AB-5D304FDF2DF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E31E8F1D-0F7E-45C3-8339-A658C747BFE4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9650934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0796C313-87B0-4DAA-CC30-AE0C175F9F90}"/>
              </a:ext>
            </a:extLst>
          </p:cNvPr>
          <p:cNvSpPr txBox="1">
            <a:spLocks/>
          </p:cNvSpPr>
          <p:nvPr userDrawn="1"/>
        </p:nvSpPr>
        <p:spPr>
          <a:xfrm>
            <a:off x="0" y="6629400"/>
            <a:ext cx="9144000" cy="228600"/>
          </a:xfrm>
          <a:prstGeom prst="rect">
            <a:avLst/>
          </a:prstGeom>
        </p:spPr>
        <p:txBody>
          <a:bodyPr/>
          <a:lstStyle>
            <a:lvl1pPr>
              <a:defRPr sz="1200">
                <a:solidFill>
                  <a:schemeClr val="tx1"/>
                </a:solidFill>
              </a:defRPr>
            </a:lvl1pPr>
          </a:lstStyle>
          <a:p>
            <a:pPr algn="ctr" eaLnBrk="1" hangingPunct="1">
              <a:defRPr/>
            </a:pPr>
            <a:r>
              <a:rPr lang="en-US" i="1" dirty="0">
                <a:latin typeface="Arial" charset="0"/>
                <a:cs typeface="Arial" charset="0"/>
              </a:rPr>
              <a:t>Structured Computer Organization</a:t>
            </a:r>
            <a:r>
              <a:rPr lang="en-US" dirty="0">
                <a:latin typeface="Arial" charset="0"/>
                <a:cs typeface="Arial" charset="0"/>
              </a:rPr>
              <a:t>, 6</a:t>
            </a:r>
            <a:r>
              <a:rPr lang="en-US" baseline="30000" dirty="0">
                <a:latin typeface="Arial" charset="0"/>
                <a:cs typeface="Arial" charset="0"/>
              </a:rPr>
              <a:t>th</a:t>
            </a:r>
            <a:r>
              <a:rPr lang="en-US" dirty="0">
                <a:latin typeface="Arial" charset="0"/>
                <a:cs typeface="Arial" charset="0"/>
              </a:rPr>
              <a:t> Edition by </a:t>
            </a:r>
            <a:r>
              <a:rPr lang="en-US" dirty="0" err="1">
                <a:latin typeface="Arial" charset="0"/>
                <a:cs typeface="Arial" charset="0"/>
              </a:rPr>
              <a:t>Tanenbaum</a:t>
            </a:r>
            <a:r>
              <a:rPr lang="en-US" dirty="0">
                <a:latin typeface="Arial" charset="0"/>
                <a:cs typeface="Arial" charset="0"/>
              </a:rPr>
              <a:t> and Austin, © Pearson Education-Prentice Hall, 2012</a:t>
            </a:r>
          </a:p>
          <a:p>
            <a:pPr eaLnBrk="1" hangingPunct="1">
              <a:defRPr/>
            </a:pPr>
            <a:endParaRPr lang="en-US" dirty="0">
              <a:latin typeface="Arial" charset="0"/>
              <a:cs typeface="Arial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50B67C-FFCF-E098-2004-5B34D09BD62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6858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7CCC94A-13CC-984C-C30B-71E3FD0236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48400"/>
            <a:ext cx="2895600" cy="457200"/>
          </a:xfrm>
          <a:prstGeom prst="rect">
            <a:avLst/>
          </a:prstGeom>
        </p:spPr>
        <p:txBody>
          <a:bodyPr/>
          <a:lstStyle>
            <a:lvl1pPr eaLnBrk="1" hangingPunct="1">
              <a:defRPr>
                <a:latin typeface="Arial" charset="0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95CC607-1FF3-8E96-642D-B2D1C8EC15C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48400"/>
            <a:ext cx="1905000" cy="457200"/>
          </a:xfrm>
        </p:spPr>
        <p:txBody>
          <a:bodyPr/>
          <a:lstStyle>
            <a:lvl1pPr>
              <a:defRPr/>
            </a:lvl1pPr>
          </a:lstStyle>
          <a:p>
            <a:fld id="{0A400A17-93D1-424D-B00C-50EE5D521D4E}" type="slidenum">
              <a:rPr lang="en-US" altLang="nl-BE"/>
              <a:pPr/>
              <a:t>‹nr.›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2515186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81A3C0E6-2DFE-EF4D-2F1C-BF354DF321AA}"/>
              </a:ext>
            </a:extLst>
          </p:cNvPr>
          <p:cNvSpPr/>
          <p:nvPr/>
        </p:nvSpPr>
        <p:spPr>
          <a:xfrm>
            <a:off x="0" y="6237288"/>
            <a:ext cx="9144000" cy="620712"/>
          </a:xfrm>
          <a:prstGeom prst="rect">
            <a:avLst/>
          </a:prstGeom>
          <a:solidFill>
            <a:srgbClr val="1AA3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1027" name="Title Placeholder 1">
            <a:extLst>
              <a:ext uri="{FF2B5EF4-FFF2-40B4-BE49-F238E27FC236}">
                <a16:creationId xmlns:a16="http://schemas.microsoft.com/office/drawing/2014/main" id="{A474165A-0D1D-EF33-EE26-E7E5AF113771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457200" y="177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Click to edit Master title style</a:t>
            </a:r>
            <a:endParaRPr lang="nl-BE" altLang="nl-BE"/>
          </a:p>
        </p:txBody>
      </p:sp>
      <p:sp>
        <p:nvSpPr>
          <p:cNvPr id="1028" name="Text Placeholder 2">
            <a:extLst>
              <a:ext uri="{FF2B5EF4-FFF2-40B4-BE49-F238E27FC236}">
                <a16:creationId xmlns:a16="http://schemas.microsoft.com/office/drawing/2014/main" id="{9188ABF1-80D3-C969-701B-882B89E996B0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26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nl-BE"/>
              <a:t>Click to edit Master text styles</a:t>
            </a:r>
          </a:p>
          <a:p>
            <a:pPr lvl="1"/>
            <a:r>
              <a:rPr lang="en-US" altLang="nl-BE"/>
              <a:t>Second level</a:t>
            </a:r>
          </a:p>
          <a:p>
            <a:pPr lvl="2"/>
            <a:r>
              <a:rPr lang="en-US" altLang="nl-BE"/>
              <a:t>Third level</a:t>
            </a:r>
          </a:p>
          <a:p>
            <a:pPr lvl="3"/>
            <a:r>
              <a:rPr lang="en-US" altLang="nl-BE"/>
              <a:t>Fourth level</a:t>
            </a:r>
          </a:p>
          <a:p>
            <a:pPr lvl="4"/>
            <a:r>
              <a:rPr lang="en-US" altLang="nl-BE"/>
              <a:t>Fifth level</a:t>
            </a:r>
            <a:endParaRPr lang="nl-BE" altLang="nl-B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37CD7A-5122-773E-1D6F-8530AEFD10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chemeClr val="bg1"/>
                </a:solidFill>
                <a:latin typeface="Open Sans" panose="020B0606030504020204" pitchFamily="34" charset="0"/>
              </a:defRPr>
            </a:lvl1pPr>
          </a:lstStyle>
          <a:p>
            <a:fld id="{A6CF0D61-25F0-4938-BBF1-A8EFE0B8549C}" type="slidenum">
              <a:rPr lang="en-US" altLang="nl-BE"/>
              <a:pPr/>
              <a:t>‹nr.›</a:t>
            </a:fld>
            <a:endParaRPr lang="en-US" altLang="nl-BE"/>
          </a:p>
        </p:txBody>
      </p:sp>
      <p:pic>
        <p:nvPicPr>
          <p:cNvPr id="1030" name="Picture 2" descr="C:\Users\Tim\Dropbox\TIWI\III\logo-wit.emf">
            <a:extLst>
              <a:ext uri="{FF2B5EF4-FFF2-40B4-BE49-F238E27FC236}">
                <a16:creationId xmlns:a16="http://schemas.microsoft.com/office/drawing/2014/main" id="{7994B910-16BC-0694-970C-DE10B6F800F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13" y="6353175"/>
            <a:ext cx="292100" cy="388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2" r:id="rId2"/>
    <p:sldLayoutId id="2147483758" r:id="rId3"/>
    <p:sldLayoutId id="2147483753" r:id="rId4"/>
    <p:sldLayoutId id="2147483754" r:id="rId5"/>
    <p:sldLayoutId id="2147483755" r:id="rId6"/>
    <p:sldLayoutId id="2147483756" r:id="rId7"/>
    <p:sldLayoutId id="2147483759" r:id="rId8"/>
  </p:sldLayoutIdLst>
  <p:hf hdr="0" ftr="0" dt="0"/>
  <p:txStyles>
    <p:titleStyle>
      <a:lvl1pPr marL="273050" indent="-273050" algn="l" rtl="0" eaLnBrk="0" fontAlgn="base" hangingPunct="0">
        <a:spcBef>
          <a:spcPct val="0"/>
        </a:spcBef>
        <a:spcAft>
          <a:spcPct val="0"/>
        </a:spcAft>
        <a:buClr>
          <a:srgbClr val="1AA3D1"/>
        </a:buClr>
        <a:buFont typeface="Miso"/>
        <a:buChar char="›"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  <a:lvl2pPr marL="273050" indent="-273050" algn="l" rtl="0" eaLnBrk="0" fontAlgn="base" hangingPunct="0">
        <a:spcBef>
          <a:spcPct val="0"/>
        </a:spcBef>
        <a:spcAft>
          <a:spcPct val="0"/>
        </a:spcAft>
        <a:buClr>
          <a:srgbClr val="1AA3D1"/>
        </a:buClr>
        <a:buFont typeface="Miso"/>
        <a:buChar char="›"/>
        <a:defRPr sz="4800">
          <a:solidFill>
            <a:schemeClr val="tx1"/>
          </a:solidFill>
          <a:latin typeface="Miso"/>
        </a:defRPr>
      </a:lvl2pPr>
      <a:lvl3pPr marL="273050" indent="-273050" algn="l" rtl="0" eaLnBrk="0" fontAlgn="base" hangingPunct="0">
        <a:spcBef>
          <a:spcPct val="0"/>
        </a:spcBef>
        <a:spcAft>
          <a:spcPct val="0"/>
        </a:spcAft>
        <a:buClr>
          <a:srgbClr val="1AA3D1"/>
        </a:buClr>
        <a:buFont typeface="Miso"/>
        <a:buChar char="›"/>
        <a:defRPr sz="4800">
          <a:solidFill>
            <a:schemeClr val="tx1"/>
          </a:solidFill>
          <a:latin typeface="Miso"/>
        </a:defRPr>
      </a:lvl3pPr>
      <a:lvl4pPr marL="273050" indent="-273050" algn="l" rtl="0" eaLnBrk="0" fontAlgn="base" hangingPunct="0">
        <a:spcBef>
          <a:spcPct val="0"/>
        </a:spcBef>
        <a:spcAft>
          <a:spcPct val="0"/>
        </a:spcAft>
        <a:buClr>
          <a:srgbClr val="1AA3D1"/>
        </a:buClr>
        <a:buFont typeface="Miso"/>
        <a:buChar char="›"/>
        <a:defRPr sz="4800">
          <a:solidFill>
            <a:schemeClr val="tx1"/>
          </a:solidFill>
          <a:latin typeface="Miso"/>
        </a:defRPr>
      </a:lvl4pPr>
      <a:lvl5pPr marL="273050" indent="-273050" algn="l" rtl="0" eaLnBrk="0" fontAlgn="base" hangingPunct="0">
        <a:spcBef>
          <a:spcPct val="0"/>
        </a:spcBef>
        <a:spcAft>
          <a:spcPct val="0"/>
        </a:spcAft>
        <a:buClr>
          <a:srgbClr val="1AA3D1"/>
        </a:buClr>
        <a:buFont typeface="Miso"/>
        <a:buChar char="›"/>
        <a:defRPr sz="4800">
          <a:solidFill>
            <a:schemeClr val="tx1"/>
          </a:solidFill>
          <a:latin typeface="Miso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273050" indent="-273050" algn="l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Clr>
          <a:srgbClr val="898989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7688" indent="-273050" algn="l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Clr>
          <a:srgbClr val="898989"/>
        </a:buClr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822325" indent="-273050" algn="l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Clr>
          <a:srgbClr val="898989"/>
        </a:buClr>
        <a:buFont typeface="Open Sans" panose="020B0606030504020204" pitchFamily="34" charset="0"/>
        <a:buChar char="›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96963" indent="-273050" algn="l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Clr>
          <a:srgbClr val="898989"/>
        </a:buClr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73050" algn="l" rtl="0" eaLnBrk="0" fontAlgn="base" hangingPunct="0">
        <a:lnSpc>
          <a:spcPct val="110000"/>
        </a:lnSpc>
        <a:spcBef>
          <a:spcPts val="800"/>
        </a:spcBef>
        <a:spcAft>
          <a:spcPct val="0"/>
        </a:spcAft>
        <a:buClr>
          <a:srgbClr val="898989"/>
        </a:buClr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>
            <a:extLst>
              <a:ext uri="{FF2B5EF4-FFF2-40B4-BE49-F238E27FC236}">
                <a16:creationId xmlns:a16="http://schemas.microsoft.com/office/drawing/2014/main" id="{4186FE42-04FC-1CC8-C551-72F5B7335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3600" y="0"/>
            <a:ext cx="6542088" cy="3600450"/>
          </a:xfrm>
        </p:spPr>
        <p:txBody>
          <a:bodyPr/>
          <a:lstStyle/>
          <a:p>
            <a:pPr eaLnBrk="1" hangingPunct="1"/>
            <a:r>
              <a:rPr lang="en-US" altLang="nl-BE"/>
              <a:t>Introduction</a:t>
            </a:r>
          </a:p>
        </p:txBody>
      </p:sp>
      <p:sp>
        <p:nvSpPr>
          <p:cNvPr id="6147" name="Subtitle 2">
            <a:extLst>
              <a:ext uri="{FF2B5EF4-FFF2-40B4-BE49-F238E27FC236}">
                <a16:creationId xmlns:a16="http://schemas.microsoft.com/office/drawing/2014/main" id="{48147F1E-064F-85C0-3F75-F4B96A6037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133600" y="3886200"/>
            <a:ext cx="6542088" cy="17526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/>
              <a:t>Chapter 1</a:t>
            </a:r>
          </a:p>
        </p:txBody>
      </p:sp>
      <p:sp>
        <p:nvSpPr>
          <p:cNvPr id="8" name="Tijdelijke aanduiding voor dianummer 7">
            <a:extLst>
              <a:ext uri="{FF2B5EF4-FFF2-40B4-BE49-F238E27FC236}">
                <a16:creationId xmlns:a16="http://schemas.microsoft.com/office/drawing/2014/main" id="{1B0C8507-9974-298C-27BD-559E3066E2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r>
              <a:rPr lang="nl-BE"/>
              <a:t>Wim.VandenBreen@UGent.be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AECADCDA-34CB-03FF-D0F9-A7D470B25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Operating System Tasks</a:t>
            </a:r>
          </a:p>
        </p:txBody>
      </p:sp>
      <p:pic>
        <p:nvPicPr>
          <p:cNvPr id="13315" name="Picture 2">
            <a:extLst>
              <a:ext uri="{FF2B5EF4-FFF2-40B4-BE49-F238E27FC236}">
                <a16:creationId xmlns:a16="http://schemas.microsoft.com/office/drawing/2014/main" id="{5A92CABD-BC34-D334-E92E-48C7F6929E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1457325"/>
            <a:ext cx="4630738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Tijdelijke aanduiding voor dianummer 5">
            <a:extLst>
              <a:ext uri="{FF2B5EF4-FFF2-40B4-BE49-F238E27FC236}">
                <a16:creationId xmlns:a16="http://schemas.microsoft.com/office/drawing/2014/main" id="{A823DDF6-B814-439A-BB41-E151A10113C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7222B9A-02CC-451E-8278-1986D6A55BE0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10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>
            <a:extLst>
              <a:ext uri="{FF2B5EF4-FFF2-40B4-BE49-F238E27FC236}">
                <a16:creationId xmlns:a16="http://schemas.microsoft.com/office/drawing/2014/main" id="{03C4E8A6-4AEE-6EDE-B27D-4F068B6665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8625" y="95250"/>
            <a:ext cx="8534400" cy="1066800"/>
          </a:xfrm>
        </p:spPr>
        <p:txBody>
          <a:bodyPr/>
          <a:lstStyle/>
          <a:p>
            <a:pPr eaLnBrk="1" hangingPunct="1"/>
            <a:r>
              <a:rPr lang="nl-BE" altLang="nl-BE">
                <a:latin typeface="Arial" panose="020B0604020202020204" pitchFamily="34" charset="0"/>
                <a:cs typeface="Arial" panose="020B0604020202020204" pitchFamily="34" charset="0"/>
              </a:rPr>
              <a:t>Increased Functionality in Microcode (1)</a:t>
            </a:r>
          </a:p>
        </p:txBody>
      </p:sp>
      <p:sp>
        <p:nvSpPr>
          <p:cNvPr id="14339" name="Content Placeholder 2">
            <a:extLst>
              <a:ext uri="{FF2B5EF4-FFF2-40B4-BE49-F238E27FC236}">
                <a16:creationId xmlns:a16="http://schemas.microsoft.com/office/drawing/2014/main" id="{C985F246-348D-4CD5-F620-8D4269AC66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1295400"/>
            <a:ext cx="7924800" cy="4297363"/>
          </a:xfrm>
        </p:spPr>
        <p:txBody>
          <a:bodyPr/>
          <a:lstStyle/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Instructions for integer multiplication and division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Floating-point arithmetic instructions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Instructions for calling and returning from procedures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Instructions for speeding up looping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Instructions for handling character strings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Indexing and indirect addressing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Relocation facilities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Interrupt systems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Process switching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Processing audio, image, multimedia files</a:t>
            </a:r>
          </a:p>
          <a:p>
            <a:pPr marL="514350" indent="-514350" eaLnBrk="1" hangingPunct="1">
              <a:buFontTx/>
              <a:buChar char="•"/>
            </a:pPr>
            <a:endParaRPr lang="en-US" altLang="nl-BE" sz="24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340" name="Tijdelijke aanduiding voor dianummer 3">
            <a:extLst>
              <a:ext uri="{FF2B5EF4-FFF2-40B4-BE49-F238E27FC236}">
                <a16:creationId xmlns:a16="http://schemas.microsoft.com/office/drawing/2014/main" id="{D896EE53-3DB9-05E7-147C-676A56A8D1F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BD4BB43-8A82-4A68-927E-87DAC3F60EF3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11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FB227085-C382-44CF-FA92-B25A7371A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Milestones (1)</a:t>
            </a:r>
          </a:p>
        </p:txBody>
      </p:sp>
      <p:pic>
        <p:nvPicPr>
          <p:cNvPr id="15363" name="Picture 2">
            <a:extLst>
              <a:ext uri="{FF2B5EF4-FFF2-40B4-BE49-F238E27FC236}">
                <a16:creationId xmlns:a16="http://schemas.microsoft.com/office/drawing/2014/main" id="{FC45D934-5A72-CBE5-9478-9FE63AAF40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924050"/>
            <a:ext cx="70389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3">
            <a:extLst>
              <a:ext uri="{FF2B5EF4-FFF2-40B4-BE49-F238E27FC236}">
                <a16:creationId xmlns:a16="http://schemas.microsoft.com/office/drawing/2014/main" id="{C171605A-E878-12E2-40F5-3B96A0C81B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2988" y="2176463"/>
            <a:ext cx="7058025" cy="2505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365" name="TextBox 5">
            <a:extLst>
              <a:ext uri="{FF2B5EF4-FFF2-40B4-BE49-F238E27FC236}">
                <a16:creationId xmlns:a16="http://schemas.microsoft.com/office/drawing/2014/main" id="{F4F8335A-FC17-0349-7873-DB908D23F57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847307" y="4869656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sp>
        <p:nvSpPr>
          <p:cNvPr id="15366" name="Tijdelijke aanduiding voor dianummer 7">
            <a:extLst>
              <a:ext uri="{FF2B5EF4-FFF2-40B4-BE49-F238E27FC236}">
                <a16:creationId xmlns:a16="http://schemas.microsoft.com/office/drawing/2014/main" id="{0CB655C9-FCD3-75B6-6E56-64CBABF9A49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683F5EA-19FC-485A-9C58-841BF0FD9B49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12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2A20D6FB-AF16-68F6-D41F-B45AEF239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Milestones (2)</a:t>
            </a:r>
          </a:p>
        </p:txBody>
      </p:sp>
      <p:pic>
        <p:nvPicPr>
          <p:cNvPr id="16387" name="Picture 2">
            <a:extLst>
              <a:ext uri="{FF2B5EF4-FFF2-40B4-BE49-F238E27FC236}">
                <a16:creationId xmlns:a16="http://schemas.microsoft.com/office/drawing/2014/main" id="{74F46970-1E44-EF9F-F06E-C7F2963412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924050"/>
            <a:ext cx="70389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5">
            <a:extLst>
              <a:ext uri="{FF2B5EF4-FFF2-40B4-BE49-F238E27FC236}">
                <a16:creationId xmlns:a16="http://schemas.microsoft.com/office/drawing/2014/main" id="{6574A290-2CA8-79FC-122B-5D058DBE4453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847307" y="4869656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ED8F83D0-0F79-D170-3EE8-0D48954F62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2166938"/>
            <a:ext cx="7143750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ijdelijke aanduiding voor dianummer 7">
            <a:extLst>
              <a:ext uri="{FF2B5EF4-FFF2-40B4-BE49-F238E27FC236}">
                <a16:creationId xmlns:a16="http://schemas.microsoft.com/office/drawing/2014/main" id="{CA4975C1-9D17-3692-0613-7174FF25368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5B3D4EB-D4F4-4A60-AC11-51EB8A472F6F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13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Title 1">
            <a:extLst>
              <a:ext uri="{FF2B5EF4-FFF2-40B4-BE49-F238E27FC236}">
                <a16:creationId xmlns:a16="http://schemas.microsoft.com/office/drawing/2014/main" id="{6D213788-B316-BEFE-3CB6-148993509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Milestones (3)</a:t>
            </a:r>
          </a:p>
        </p:txBody>
      </p:sp>
      <p:pic>
        <p:nvPicPr>
          <p:cNvPr id="17411" name="Picture 2">
            <a:extLst>
              <a:ext uri="{FF2B5EF4-FFF2-40B4-BE49-F238E27FC236}">
                <a16:creationId xmlns:a16="http://schemas.microsoft.com/office/drawing/2014/main" id="{57F35BD7-63D1-08B2-8261-99BA59D66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2513" y="1924050"/>
            <a:ext cx="7038975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412" name="Picture 2">
            <a:extLst>
              <a:ext uri="{FF2B5EF4-FFF2-40B4-BE49-F238E27FC236}">
                <a16:creationId xmlns:a16="http://schemas.microsoft.com/office/drawing/2014/main" id="{8D1D3218-A6C0-3476-DA72-6447053947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0" y="2209800"/>
            <a:ext cx="7058025" cy="2809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Tijdelijke aanduiding voor dianummer 6">
            <a:extLst>
              <a:ext uri="{FF2B5EF4-FFF2-40B4-BE49-F238E27FC236}">
                <a16:creationId xmlns:a16="http://schemas.microsoft.com/office/drawing/2014/main" id="{34880A33-4400-F262-7BF4-532D9E1CCA9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64D4917-821B-40F0-ACF0-CCAAF66A98DD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14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Title 1">
            <a:extLst>
              <a:ext uri="{FF2B5EF4-FFF2-40B4-BE49-F238E27FC236}">
                <a16:creationId xmlns:a16="http://schemas.microsoft.com/office/drawing/2014/main" id="{BA185772-45B8-D999-A3AD-39905F38A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112713"/>
            <a:ext cx="8229600" cy="1066800"/>
          </a:xfrm>
        </p:spPr>
        <p:txBody>
          <a:bodyPr/>
          <a:lstStyle/>
          <a:p>
            <a:pPr eaLnBrk="1" hangingPunct="1"/>
            <a:r>
              <a:rPr lang="nl-BE" altLang="nl-BE">
                <a:latin typeface="Arial" panose="020B0604020202020204" pitchFamily="34" charset="0"/>
                <a:cs typeface="Arial" panose="020B0604020202020204" pitchFamily="34" charset="0"/>
              </a:rPr>
              <a:t>Computer Generations</a:t>
            </a:r>
          </a:p>
        </p:txBody>
      </p:sp>
      <p:sp>
        <p:nvSpPr>
          <p:cNvPr id="18435" name="Content Placeholder 2">
            <a:extLst>
              <a:ext uri="{FF2B5EF4-FFF2-40B4-BE49-F238E27FC236}">
                <a16:creationId xmlns:a16="http://schemas.microsoft.com/office/drawing/2014/main" id="{D63FD493-23D4-A023-4239-162520D740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0375" y="1416050"/>
            <a:ext cx="8172450" cy="4414838"/>
          </a:xfrm>
        </p:spPr>
        <p:txBody>
          <a:bodyPr/>
          <a:lstStyle/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Zeroth Generation Mechanical Computers (1642 – 1945)</a:t>
            </a:r>
          </a:p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First Generation Vacuum Tubes (1945 – 1955)</a:t>
            </a:r>
          </a:p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Second Generation Transistors (1955 – 1965)</a:t>
            </a:r>
          </a:p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Third Generation  Integrated Circuits (1965 – 1980)</a:t>
            </a:r>
          </a:p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Fourth Generation Very Large Scale Integration (1980 – ?)</a:t>
            </a:r>
          </a:p>
          <a:p>
            <a:pPr marL="273050" indent="-273050" eaLnBrk="1" hangingPunct="1"/>
            <a:r>
              <a:rPr lang="en-US" altLang="nl-BE" sz="2200">
                <a:latin typeface="Arial" panose="020B0604020202020204" pitchFamily="34" charset="0"/>
                <a:cs typeface="Arial" panose="020B0604020202020204" pitchFamily="34" charset="0"/>
              </a:rPr>
              <a:t>Fifth Generation Low-Power and Invisible Computers </a:t>
            </a:r>
          </a:p>
          <a:p>
            <a:pPr marL="273050" indent="-273050" eaLnBrk="1" hangingPunct="1"/>
            <a:endParaRPr lang="en-US" altLang="nl-BE" sz="22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436" name="Tijdelijke aanduiding voor dianummer 3">
            <a:extLst>
              <a:ext uri="{FF2B5EF4-FFF2-40B4-BE49-F238E27FC236}">
                <a16:creationId xmlns:a16="http://schemas.microsoft.com/office/drawing/2014/main" id="{D6B515D1-C62D-4054-8969-E0B9BDEDB4A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DA0509F-8039-4671-AF3A-6619FAB494BD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15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A9E8EC71-2F22-B0CA-1A78-F8353EFA44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 dirty="0">
                <a:latin typeface="Arial" panose="020B0604020202020204" pitchFamily="34" charset="0"/>
                <a:cs typeface="Arial" panose="020B0604020202020204" pitchFamily="34" charset="0"/>
              </a:rPr>
              <a:t>von Neumann Machine (First Generation)</a:t>
            </a:r>
          </a:p>
        </p:txBody>
      </p:sp>
      <p:sp>
        <p:nvSpPr>
          <p:cNvPr id="19459" name="Content Placeholder 2">
            <a:extLst>
              <a:ext uri="{FF2B5EF4-FFF2-40B4-BE49-F238E27FC236}">
                <a16:creationId xmlns:a16="http://schemas.microsoft.com/office/drawing/2014/main" id="{B32965E4-4D48-8C4A-D717-CADA2079F9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Figure 1-5. The original von Neumann machine.</a:t>
            </a:r>
          </a:p>
        </p:txBody>
      </p:sp>
      <p:pic>
        <p:nvPicPr>
          <p:cNvPr id="19460" name="Picture 2">
            <a:extLst>
              <a:ext uri="{FF2B5EF4-FFF2-40B4-BE49-F238E27FC236}">
                <a16:creationId xmlns:a16="http://schemas.microsoft.com/office/drawing/2014/main" id="{717B15E1-4DE2-4E61-E8B0-5E8B2BD58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2550" y="1489075"/>
            <a:ext cx="6596063" cy="388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Tijdelijke aanduiding voor dianummer 4">
            <a:extLst>
              <a:ext uri="{FF2B5EF4-FFF2-40B4-BE49-F238E27FC236}">
                <a16:creationId xmlns:a16="http://schemas.microsoft.com/office/drawing/2014/main" id="{CD8C5604-0D08-22CC-F96B-BD83F01DB59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CEDB43D-2CBF-419F-8D3E-EACDBA55DBEB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16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Title 1">
            <a:extLst>
              <a:ext uri="{FF2B5EF4-FFF2-40B4-BE49-F238E27FC236}">
                <a16:creationId xmlns:a16="http://schemas.microsoft.com/office/drawing/2014/main" id="{DA8AE546-6E0C-87D3-3827-B89C681678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 dirty="0">
                <a:latin typeface="Arial" panose="020B0604020202020204" pitchFamily="34" charset="0"/>
                <a:cs typeface="Arial" panose="020B0604020202020204" pitchFamily="34" charset="0"/>
              </a:rPr>
              <a:t>PDP-8 Innovation – Single Bus (Second Generation)</a:t>
            </a:r>
          </a:p>
        </p:txBody>
      </p:sp>
      <p:sp>
        <p:nvSpPr>
          <p:cNvPr id="20483" name="Content Placeholder 2">
            <a:extLst>
              <a:ext uri="{FF2B5EF4-FFF2-40B4-BE49-F238E27FC236}">
                <a16:creationId xmlns:a16="http://schemas.microsoft.com/office/drawing/2014/main" id="{7EC7ABF0-F9A4-54FD-7326-56EC0B06B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en-US" altLang="nl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484" name="Picture 2">
            <a:extLst>
              <a:ext uri="{FF2B5EF4-FFF2-40B4-BE49-F238E27FC236}">
                <a16:creationId xmlns:a16="http://schemas.microsoft.com/office/drawing/2014/main" id="{6DCBC845-FA31-9512-697B-EF83DC7691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" y="2509838"/>
            <a:ext cx="8153400" cy="1838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5" name="Tijdelijke aanduiding voor dianummer 4">
            <a:extLst>
              <a:ext uri="{FF2B5EF4-FFF2-40B4-BE49-F238E27FC236}">
                <a16:creationId xmlns:a16="http://schemas.microsoft.com/office/drawing/2014/main" id="{58E102F3-8E80-CB39-28D4-8F2F114E2DC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68EA0FA2-CA00-424C-9BC6-B420BEEADBAC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17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8FD52DF4-B379-A440-048B-4982A5A1C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 dirty="0">
                <a:latin typeface="Arial" panose="020B0604020202020204" pitchFamily="34" charset="0"/>
                <a:cs typeface="Arial" panose="020B0604020202020204" pitchFamily="34" charset="0"/>
              </a:rPr>
              <a:t>IBM 360 (Third Generation)</a:t>
            </a:r>
          </a:p>
        </p:txBody>
      </p:sp>
      <p:pic>
        <p:nvPicPr>
          <p:cNvPr id="21507" name="Picture 2">
            <a:extLst>
              <a:ext uri="{FF2B5EF4-FFF2-40B4-BE49-F238E27FC236}">
                <a16:creationId xmlns:a16="http://schemas.microsoft.com/office/drawing/2014/main" id="{BA12D316-24A8-3BCE-F0FC-6AAB6D5070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5" y="2124075"/>
            <a:ext cx="8591550" cy="2227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8" name="Tijdelijke aanduiding voor dianummer 5">
            <a:extLst>
              <a:ext uri="{FF2B5EF4-FFF2-40B4-BE49-F238E27FC236}">
                <a16:creationId xmlns:a16="http://schemas.microsoft.com/office/drawing/2014/main" id="{18DD2AE8-D1B1-C456-36D2-18E3CD1ABC7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76C4B25-2F62-4F9C-A0D8-C2C5F014B1BC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18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7DB45472-8E18-04C4-B23B-ACEE7D40AB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337" y="0"/>
            <a:ext cx="4578094" cy="6272533"/>
          </a:xfrm>
          <a:prstGeom prst="rect">
            <a:avLst/>
          </a:prstGeom>
        </p:spPr>
      </p:pic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1870FC-8828-27A6-52BD-03641327F30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19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37673284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4">
            <a:extLst>
              <a:ext uri="{FF2B5EF4-FFF2-40B4-BE49-F238E27FC236}">
                <a16:creationId xmlns:a16="http://schemas.microsoft.com/office/drawing/2014/main" id="{9AA814E6-7152-04C0-28C9-F15C729A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>
                <a:latin typeface="Arial" panose="020B0604020202020204" pitchFamily="34" charset="0"/>
                <a:cs typeface="Arial" panose="020B0604020202020204" pitchFamily="34" charset="0"/>
              </a:rPr>
              <a:t>The Digital Computer</a:t>
            </a:r>
          </a:p>
        </p:txBody>
      </p:sp>
      <p:sp>
        <p:nvSpPr>
          <p:cNvPr id="7171" name="Content Placeholder 5">
            <a:extLst>
              <a:ext uri="{FF2B5EF4-FFF2-40B4-BE49-F238E27FC236}">
                <a16:creationId xmlns:a16="http://schemas.microsoft.com/office/drawing/2014/main" id="{A17BC568-63E5-473C-E82A-CFFC06CEEC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</p:spPr>
        <p:txBody>
          <a:bodyPr/>
          <a:lstStyle/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Machine to carry out instructions</a:t>
            </a:r>
          </a:p>
          <a:p>
            <a:pPr marL="547688" lvl="1" indent="-273050" eaLnBrk="1" hangingPunct="1"/>
            <a:r>
              <a:rPr lang="en-US" altLang="nl-BE" sz="2400" dirty="0"/>
              <a:t>A program</a:t>
            </a:r>
          </a:p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Instructions are simple</a:t>
            </a:r>
          </a:p>
          <a:p>
            <a:pPr marL="547688" lvl="1" indent="-273050" eaLnBrk="1" hangingPunct="1"/>
            <a:r>
              <a:rPr lang="en-US" altLang="nl-BE" sz="2400" dirty="0"/>
              <a:t>Add numbers</a:t>
            </a:r>
          </a:p>
          <a:p>
            <a:pPr marL="547688" lvl="1" indent="-273050" eaLnBrk="1" hangingPunct="1"/>
            <a:r>
              <a:rPr lang="en-US" altLang="nl-BE" sz="2400" dirty="0"/>
              <a:t>Check if a number is zero</a:t>
            </a:r>
          </a:p>
          <a:p>
            <a:pPr marL="547688" lvl="1" indent="-273050" eaLnBrk="1" hangingPunct="1"/>
            <a:r>
              <a:rPr lang="en-US" altLang="nl-BE" sz="2400" dirty="0"/>
              <a:t>Copy data between memory locations</a:t>
            </a:r>
          </a:p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Primitive instructions in machine language</a:t>
            </a:r>
          </a:p>
        </p:txBody>
      </p:sp>
      <p:sp>
        <p:nvSpPr>
          <p:cNvPr id="7172" name="Tijdelijke aanduiding voor dianummer 3">
            <a:extLst>
              <a:ext uri="{FF2B5EF4-FFF2-40B4-BE49-F238E27FC236}">
                <a16:creationId xmlns:a16="http://schemas.microsoft.com/office/drawing/2014/main" id="{8EEC1F90-3166-E5AB-DD72-D2371777DCD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0A8F22EC-6427-41B1-ABEF-6EDCE7B8017B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B6D35C-B574-A046-A635-3E7ADC388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Fifth</a:t>
            </a:r>
            <a:r>
              <a:rPr lang="nl-BE" dirty="0"/>
              <a:t> </a:t>
            </a:r>
            <a:r>
              <a:rPr lang="nl-BE" dirty="0" err="1"/>
              <a:t>Generation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A4B5B8-1A9E-7E1B-AB8D-E3A2F029AA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Speaking</a:t>
            </a:r>
            <a:r>
              <a:rPr lang="nl-BE" dirty="0"/>
              <a:t> Computers =&gt; </a:t>
            </a:r>
            <a:r>
              <a:rPr lang="nl-BE" dirty="0" err="1"/>
              <a:t>What</a:t>
            </a:r>
            <a:r>
              <a:rPr lang="nl-BE" dirty="0"/>
              <a:t>? No way!</a:t>
            </a:r>
          </a:p>
          <a:p>
            <a:pPr lvl="1"/>
            <a:r>
              <a:rPr lang="nl-BE" dirty="0" err="1"/>
              <a:t>Invisible</a:t>
            </a:r>
            <a:r>
              <a:rPr lang="nl-BE" dirty="0"/>
              <a:t> Computers =&gt; </a:t>
            </a:r>
            <a:r>
              <a:rPr lang="nl-BE" dirty="0" err="1"/>
              <a:t>That’s</a:t>
            </a:r>
            <a:r>
              <a:rPr lang="nl-BE" dirty="0"/>
              <a:t> </a:t>
            </a:r>
            <a:r>
              <a:rPr lang="nl-BE" dirty="0" err="1"/>
              <a:t>better</a:t>
            </a:r>
            <a:r>
              <a:rPr lang="nl-BE" dirty="0"/>
              <a:t>!</a:t>
            </a:r>
          </a:p>
          <a:p>
            <a:r>
              <a:rPr lang="nl-BE" dirty="0"/>
              <a:t>PDA</a:t>
            </a:r>
          </a:p>
          <a:p>
            <a:r>
              <a:rPr lang="nl-BE" dirty="0"/>
              <a:t>Smartphone </a:t>
            </a:r>
          </a:p>
          <a:p>
            <a:r>
              <a:rPr lang="nl-BE" dirty="0"/>
              <a:t>Cloud computing</a:t>
            </a:r>
          </a:p>
          <a:p>
            <a:r>
              <a:rPr lang="nl-BE" dirty="0"/>
              <a:t>AI </a:t>
            </a:r>
          </a:p>
          <a:p>
            <a:r>
              <a:rPr lang="nl-BE" dirty="0"/>
              <a:t>…</a:t>
            </a:r>
          </a:p>
          <a:p>
            <a:r>
              <a:rPr lang="nl-BE" dirty="0"/>
              <a:t>Quantum Computing (Richard Feynman)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 </a:t>
            </a:r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80975DBF-EE47-9A8B-0202-0B10DDEADBE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20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8263823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1D1C36-B1C2-7EF8-A6D6-B5600599F4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Blockchain Tech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682047-3E49-DD82-AE3A-2C137D3A16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123" y="1466711"/>
            <a:ext cx="5512947" cy="234270"/>
          </a:xfrm>
        </p:spPr>
        <p:txBody>
          <a:bodyPr/>
          <a:lstStyle/>
          <a:p>
            <a:r>
              <a:rPr lang="nl-BE" dirty="0" err="1"/>
              <a:t>Miner’s</a:t>
            </a:r>
            <a:r>
              <a:rPr lang="nl-BE" dirty="0"/>
              <a:t> </a:t>
            </a:r>
            <a:r>
              <a:rPr lang="nl-BE" dirty="0" err="1"/>
              <a:t>task</a:t>
            </a:r>
            <a:r>
              <a:rPr lang="nl-BE" dirty="0"/>
              <a:t>: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add</a:t>
            </a:r>
            <a:r>
              <a:rPr lang="nl-BE" dirty="0"/>
              <a:t> a new block, </a:t>
            </a:r>
            <a:r>
              <a:rPr lang="nl-BE" dirty="0" err="1"/>
              <a:t>find</a:t>
            </a:r>
            <a:r>
              <a:rPr lang="nl-BE" dirty="0"/>
              <a:t> a </a:t>
            </a:r>
            <a:r>
              <a:rPr lang="nl-BE" dirty="0" err="1"/>
              <a:t>nonce</a:t>
            </a:r>
            <a:r>
              <a:rPr lang="nl-BE" dirty="0"/>
              <a:t> (</a:t>
            </a:r>
            <a:r>
              <a:rPr lang="nl-BE" dirty="0" err="1"/>
              <a:t>number</a:t>
            </a:r>
            <a:r>
              <a:rPr lang="nl-BE" dirty="0"/>
              <a:t>)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delivers</a:t>
            </a:r>
            <a:r>
              <a:rPr lang="nl-BE" dirty="0"/>
              <a:t> a SHA-256 </a:t>
            </a:r>
            <a:r>
              <a:rPr lang="nl-BE" dirty="0" err="1"/>
              <a:t>hash</a:t>
            </a:r>
            <a:r>
              <a:rPr lang="nl-BE" dirty="0"/>
              <a:t> </a:t>
            </a:r>
            <a:r>
              <a:rPr lang="nl-BE" dirty="0" err="1"/>
              <a:t>that</a:t>
            </a:r>
            <a:r>
              <a:rPr lang="nl-BE" dirty="0"/>
              <a:t> </a:t>
            </a:r>
            <a:r>
              <a:rPr lang="nl-BE" dirty="0" err="1"/>
              <a:t>provides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difficulty</a:t>
            </a:r>
            <a:r>
              <a:rPr lang="nl-BE" dirty="0"/>
              <a:t> (=most x </a:t>
            </a:r>
            <a:r>
              <a:rPr lang="nl-BE" dirty="0" err="1"/>
              <a:t>signifant</a:t>
            </a:r>
            <a:r>
              <a:rPr lang="nl-BE" dirty="0"/>
              <a:t> bits must </a:t>
            </a:r>
            <a:r>
              <a:rPr lang="nl-BE" dirty="0" err="1"/>
              <a:t>be</a:t>
            </a:r>
            <a:r>
              <a:rPr lang="nl-BE" dirty="0"/>
              <a:t> </a:t>
            </a:r>
            <a:r>
              <a:rPr lang="nl-BE" dirty="0" err="1"/>
              <a:t>equal</a:t>
            </a:r>
            <a:r>
              <a:rPr lang="nl-BE" dirty="0"/>
              <a:t> </a:t>
            </a:r>
            <a:r>
              <a:rPr lang="nl-BE" dirty="0" err="1"/>
              <a:t>to</a:t>
            </a:r>
            <a:r>
              <a:rPr lang="nl-BE" dirty="0"/>
              <a:t> zero)</a:t>
            </a:r>
          </a:p>
          <a:p>
            <a:r>
              <a:rPr lang="nl-BE" dirty="0" err="1"/>
              <a:t>bitcoin</a:t>
            </a:r>
            <a:r>
              <a:rPr lang="nl-BE" dirty="0"/>
              <a:t> </a:t>
            </a:r>
            <a:r>
              <a:rPr lang="nl-BE" dirty="0" err="1"/>
              <a:t>strives</a:t>
            </a:r>
            <a:r>
              <a:rPr lang="nl-BE" dirty="0"/>
              <a:t> </a:t>
            </a:r>
            <a:r>
              <a:rPr lang="nl-BE" dirty="0" err="1"/>
              <a:t>for</a:t>
            </a:r>
            <a:r>
              <a:rPr lang="nl-BE" dirty="0"/>
              <a:t> a new block </a:t>
            </a:r>
            <a:r>
              <a:rPr lang="nl-BE" dirty="0" err="1"/>
              <a:t>every</a:t>
            </a:r>
            <a:r>
              <a:rPr lang="nl-BE" dirty="0"/>
              <a:t> 10 minutes</a:t>
            </a:r>
          </a:p>
          <a:p>
            <a:r>
              <a:rPr lang="nl-BE" dirty="0"/>
              <a:t>Too </a:t>
            </a:r>
            <a:r>
              <a:rPr lang="nl-BE" dirty="0" err="1"/>
              <a:t>soon</a:t>
            </a:r>
            <a:endParaRPr lang="nl-BE" dirty="0"/>
          </a:p>
          <a:p>
            <a:pPr lvl="1"/>
            <a:r>
              <a:rPr lang="nl-BE" dirty="0"/>
              <a:t>More zero’s</a:t>
            </a:r>
          </a:p>
          <a:p>
            <a:pPr lvl="1"/>
            <a:r>
              <a:rPr lang="nl-BE" dirty="0"/>
              <a:t>More </a:t>
            </a:r>
            <a:r>
              <a:rPr lang="nl-BE" dirty="0" err="1"/>
              <a:t>difficult</a:t>
            </a:r>
            <a:endParaRPr lang="nl-BE" dirty="0"/>
          </a:p>
          <a:p>
            <a:r>
              <a:rPr lang="nl-BE" dirty="0"/>
              <a:t>Too late</a:t>
            </a:r>
          </a:p>
          <a:p>
            <a:pPr lvl="1"/>
            <a:r>
              <a:rPr lang="nl-BE" dirty="0" err="1"/>
              <a:t>Less</a:t>
            </a:r>
            <a:r>
              <a:rPr lang="nl-BE" dirty="0"/>
              <a:t> zero’s</a:t>
            </a:r>
          </a:p>
          <a:p>
            <a:pPr lvl="1"/>
            <a:r>
              <a:rPr lang="nl-BE" dirty="0" err="1"/>
              <a:t>Less</a:t>
            </a:r>
            <a:r>
              <a:rPr lang="nl-BE" dirty="0"/>
              <a:t> </a:t>
            </a:r>
            <a:r>
              <a:rPr lang="nl-BE" dirty="0" err="1"/>
              <a:t>difficult</a:t>
            </a:r>
            <a:endParaRPr lang="nl-BE" dirty="0"/>
          </a:p>
          <a:p>
            <a:endParaRPr lang="nl-BE" dirty="0"/>
          </a:p>
          <a:p>
            <a:pPr lvl="1"/>
            <a:endParaRPr lang="nl-BE" dirty="0"/>
          </a:p>
          <a:p>
            <a:pPr lvl="1"/>
            <a:endParaRPr lang="nl-BE" dirty="0"/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9B656F2-92BC-E0C0-69C5-B18FF166B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21</a:t>
            </a:fld>
            <a:endParaRPr lang="en-US" altLang="nl-BE"/>
          </a:p>
        </p:txBody>
      </p:sp>
      <p:pic>
        <p:nvPicPr>
          <p:cNvPr id="1030" name="Picture 6" descr="Blockchain Structure - GeeksforGeeks">
            <a:extLst>
              <a:ext uri="{FF2B5EF4-FFF2-40B4-BE49-F238E27FC236}">
                <a16:creationId xmlns:a16="http://schemas.microsoft.com/office/drawing/2014/main" id="{2D85D34D-AE2B-3B21-CBBA-BE26984C4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155" y="3260320"/>
            <a:ext cx="5987845" cy="29970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5731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C9D4A91-7CAB-8E2A-7578-76B5B418E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AI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DEB0DBE-16A0-A231-473B-50A6C3B2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Why</a:t>
            </a:r>
            <a:r>
              <a:rPr lang="nl-BE" dirty="0"/>
              <a:t>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increase</a:t>
            </a:r>
            <a:r>
              <a:rPr lang="nl-BE" dirty="0"/>
              <a:t> in AI </a:t>
            </a:r>
            <a:r>
              <a:rPr lang="nl-BE" dirty="0" err="1"/>
              <a:t>starting</a:t>
            </a:r>
            <a:r>
              <a:rPr lang="nl-BE" dirty="0"/>
              <a:t> in 2023?</a:t>
            </a:r>
          </a:p>
          <a:p>
            <a:pPr lvl="1"/>
            <a:r>
              <a:rPr lang="nl-BE" dirty="0" err="1"/>
              <a:t>ChatGPT</a:t>
            </a:r>
            <a:r>
              <a:rPr lang="nl-BE" dirty="0"/>
              <a:t> (december 2023/</a:t>
            </a:r>
            <a:r>
              <a:rPr lang="nl-BE" dirty="0" err="1"/>
              <a:t>january</a:t>
            </a:r>
            <a:r>
              <a:rPr lang="nl-BE" dirty="0"/>
              <a:t> 2024)</a:t>
            </a:r>
          </a:p>
          <a:p>
            <a:pPr lvl="1"/>
            <a:r>
              <a:rPr lang="nl-BE" dirty="0"/>
              <a:t>Gemini (Google)</a:t>
            </a:r>
          </a:p>
          <a:p>
            <a:pPr lvl="1"/>
            <a:r>
              <a:rPr lang="nl-BE" dirty="0"/>
              <a:t>Claude (</a:t>
            </a:r>
            <a:r>
              <a:rPr lang="nl-BE" dirty="0" err="1"/>
              <a:t>Anthropic</a:t>
            </a:r>
            <a:r>
              <a:rPr lang="nl-BE" dirty="0"/>
              <a:t>/Amazon)</a:t>
            </a:r>
          </a:p>
          <a:p>
            <a:pPr lvl="1"/>
            <a:r>
              <a:rPr lang="nl-BE" dirty="0" err="1"/>
              <a:t>Perplexity</a:t>
            </a:r>
            <a:endParaRPr lang="nl-BE" dirty="0"/>
          </a:p>
          <a:p>
            <a:pPr lvl="1"/>
            <a:r>
              <a:rPr lang="nl-BE" dirty="0" err="1"/>
              <a:t>Grok</a:t>
            </a:r>
            <a:r>
              <a:rPr lang="nl-BE" dirty="0"/>
              <a:t> (</a:t>
            </a:r>
            <a:r>
              <a:rPr lang="nl-BE" dirty="0" err="1"/>
              <a:t>xAI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Mistral </a:t>
            </a:r>
          </a:p>
          <a:p>
            <a:pPr lvl="1"/>
            <a:r>
              <a:rPr lang="nl-BE" dirty="0" err="1"/>
              <a:t>Kimi</a:t>
            </a:r>
            <a:r>
              <a:rPr lang="nl-BE" dirty="0"/>
              <a:t>/</a:t>
            </a:r>
            <a:r>
              <a:rPr lang="nl-BE" dirty="0" err="1"/>
              <a:t>deepseek</a:t>
            </a:r>
            <a:r>
              <a:rPr lang="nl-BE" dirty="0"/>
              <a:t>/…</a:t>
            </a:r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7296721-C718-783B-D62C-6D25C134F07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22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7212443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4DB840D-84AF-8C49-5CE5-5683099CEE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Cybersecurity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442DDDF-F8AE-0B4B-2C35-124035A4B27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23</a:t>
            </a:fld>
            <a:endParaRPr lang="en-US" altLang="nl-BE"/>
          </a:p>
        </p:txBody>
      </p:sp>
      <p:pic>
        <p:nvPicPr>
          <p:cNvPr id="2052" name="Picture 4" descr="LATimesHAck3">
            <a:extLst>
              <a:ext uri="{FF2B5EF4-FFF2-40B4-BE49-F238E27FC236}">
                <a16:creationId xmlns:a16="http://schemas.microsoft.com/office/drawing/2014/main" id="{A2F9675E-09FA-9570-4720-CD87EFBB7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38102" y="2433644"/>
            <a:ext cx="5271319" cy="381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C25C0F04-3BE4-717E-C876-825C0CE4DCE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34415"/>
            <a:ext cx="5271319" cy="2951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22932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CD642C-102E-6488-B6D2-4D9E721FC9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Streaming services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D824ADCA-2F98-35AF-0D5C-1FD8F0E995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5"/>
            <a:ext cx="8229600" cy="4554789"/>
          </a:xfrm>
        </p:spPr>
        <p:txBody>
          <a:bodyPr/>
          <a:lstStyle/>
          <a:p>
            <a:r>
              <a:rPr lang="nl-BE" dirty="0"/>
              <a:t>Movie </a:t>
            </a:r>
            <a:r>
              <a:rPr lang="nl-BE" dirty="0" err="1"/>
              <a:t>production</a:t>
            </a:r>
            <a:r>
              <a:rPr lang="nl-BE" dirty="0"/>
              <a:t> companies </a:t>
            </a:r>
            <a:r>
              <a:rPr lang="nl-BE" dirty="0" err="1"/>
              <a:t>came</a:t>
            </a:r>
            <a:r>
              <a:rPr lang="nl-BE" dirty="0"/>
              <a:t> </a:t>
            </a:r>
            <a:r>
              <a:rPr lang="nl-BE" dirty="0" err="1"/>
              <a:t>into</a:t>
            </a:r>
            <a:r>
              <a:rPr lang="nl-BE" dirty="0"/>
              <a:t> financial </a:t>
            </a:r>
            <a:r>
              <a:rPr lang="nl-BE" dirty="0" err="1"/>
              <a:t>trouble</a:t>
            </a:r>
            <a:endParaRPr lang="nl-BE" dirty="0"/>
          </a:p>
          <a:p>
            <a:pPr lvl="1"/>
            <a:r>
              <a:rPr lang="nl-BE" dirty="0"/>
              <a:t>Revenu in movie theaters went down</a:t>
            </a:r>
          </a:p>
          <a:p>
            <a:pPr lvl="1"/>
            <a:r>
              <a:rPr lang="nl-BE" dirty="0"/>
              <a:t>Home cinema </a:t>
            </a:r>
            <a:r>
              <a:rPr lang="nl-BE" dirty="0" err="1"/>
              <a:t>almost</a:t>
            </a:r>
            <a:r>
              <a:rPr lang="nl-BE" dirty="0"/>
              <a:t> </a:t>
            </a:r>
            <a:r>
              <a:rPr lang="nl-BE" dirty="0" err="1"/>
              <a:t>disappeared</a:t>
            </a:r>
            <a:r>
              <a:rPr lang="nl-BE" dirty="0"/>
              <a:t> </a:t>
            </a:r>
          </a:p>
          <a:p>
            <a:pPr lvl="1"/>
            <a:r>
              <a:rPr lang="nl-BE" dirty="0" err="1"/>
              <a:t>Telivision</a:t>
            </a:r>
            <a:r>
              <a:rPr lang="nl-BE" dirty="0"/>
              <a:t> stations </a:t>
            </a:r>
            <a:r>
              <a:rPr lang="nl-BE" dirty="0" err="1"/>
              <a:t>stopped</a:t>
            </a:r>
            <a:r>
              <a:rPr lang="nl-BE" dirty="0"/>
              <a:t> </a:t>
            </a:r>
            <a:r>
              <a:rPr lang="nl-BE" dirty="0" err="1"/>
              <a:t>broadcasting</a:t>
            </a:r>
            <a:r>
              <a:rPr lang="nl-BE" dirty="0"/>
              <a:t> </a:t>
            </a:r>
            <a:r>
              <a:rPr lang="nl-BE" dirty="0" err="1"/>
              <a:t>movies</a:t>
            </a:r>
            <a:r>
              <a:rPr lang="nl-BE" dirty="0"/>
              <a:t> </a:t>
            </a:r>
          </a:p>
          <a:p>
            <a:r>
              <a:rPr lang="nl-BE" dirty="0" err="1"/>
              <a:t>Netflix</a:t>
            </a:r>
            <a:r>
              <a:rPr lang="nl-BE" dirty="0"/>
              <a:t> (dvd </a:t>
            </a:r>
            <a:r>
              <a:rPr lang="nl-BE" dirty="0" err="1"/>
              <a:t>rental</a:t>
            </a:r>
            <a:r>
              <a:rPr lang="nl-BE" dirty="0"/>
              <a:t> company in 1997 )</a:t>
            </a:r>
          </a:p>
          <a:p>
            <a:r>
              <a:rPr lang="nl-BE" dirty="0" err="1"/>
              <a:t>Netflix</a:t>
            </a:r>
            <a:r>
              <a:rPr lang="nl-BE" dirty="0"/>
              <a:t> (</a:t>
            </a:r>
            <a:r>
              <a:rPr lang="nl-BE" dirty="0" err="1"/>
              <a:t>from</a:t>
            </a:r>
            <a:r>
              <a:rPr lang="nl-BE" dirty="0"/>
              <a:t> 2007 streaming service)</a:t>
            </a:r>
          </a:p>
          <a:p>
            <a:r>
              <a:rPr lang="nl-BE" dirty="0" err="1"/>
              <a:t>During</a:t>
            </a:r>
            <a:r>
              <a:rPr lang="nl-BE" dirty="0"/>
              <a:t>/</a:t>
            </a:r>
            <a:r>
              <a:rPr lang="nl-BE" dirty="0" err="1"/>
              <a:t>After</a:t>
            </a:r>
            <a:r>
              <a:rPr lang="nl-BE" dirty="0"/>
              <a:t> corona </a:t>
            </a:r>
            <a:r>
              <a:rPr lang="nl-BE" dirty="0" err="1"/>
              <a:t>pandamic</a:t>
            </a:r>
            <a:endParaRPr lang="nl-BE" dirty="0"/>
          </a:p>
          <a:p>
            <a:pPr lvl="1"/>
            <a:r>
              <a:rPr lang="nl-BE" dirty="0"/>
              <a:t>Amazon Prime </a:t>
            </a:r>
            <a:r>
              <a:rPr lang="nl-BE" dirty="0" err="1"/>
              <a:t>bought</a:t>
            </a:r>
            <a:r>
              <a:rPr lang="nl-BE" dirty="0"/>
              <a:t> MGM</a:t>
            </a:r>
          </a:p>
          <a:p>
            <a:pPr lvl="1"/>
            <a:r>
              <a:rPr lang="nl-BE" dirty="0"/>
              <a:t>Disney </a:t>
            </a:r>
            <a:r>
              <a:rPr lang="nl-BE" dirty="0" err="1"/>
              <a:t>bought</a:t>
            </a:r>
            <a:r>
              <a:rPr lang="nl-BE" dirty="0"/>
              <a:t> 21st </a:t>
            </a:r>
            <a:r>
              <a:rPr lang="nl-BE" dirty="0" err="1"/>
              <a:t>century</a:t>
            </a:r>
            <a:r>
              <a:rPr lang="nl-BE" dirty="0"/>
              <a:t> fox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become</a:t>
            </a:r>
            <a:r>
              <a:rPr lang="nl-BE" dirty="0"/>
              <a:t> Disney+</a:t>
            </a:r>
          </a:p>
          <a:p>
            <a:pPr lvl="1"/>
            <a:r>
              <a:rPr lang="nl-BE" dirty="0"/>
              <a:t>HBO/Warner was first </a:t>
            </a:r>
            <a:r>
              <a:rPr lang="nl-BE" dirty="0" err="1"/>
              <a:t>bought</a:t>
            </a:r>
            <a:r>
              <a:rPr lang="nl-BE" dirty="0"/>
              <a:t> </a:t>
            </a:r>
            <a:r>
              <a:rPr lang="nl-BE" dirty="0" err="1"/>
              <a:t>by</a:t>
            </a:r>
            <a:r>
              <a:rPr lang="nl-BE" dirty="0"/>
              <a:t> AT&amp;T </a:t>
            </a:r>
            <a:r>
              <a:rPr lang="nl-BE" dirty="0" err="1"/>
              <a:t>to</a:t>
            </a:r>
            <a:r>
              <a:rPr lang="nl-BE" dirty="0"/>
              <a:t> </a:t>
            </a:r>
            <a:r>
              <a:rPr lang="nl-BE" dirty="0" err="1"/>
              <a:t>become</a:t>
            </a:r>
            <a:r>
              <a:rPr lang="nl-BE" dirty="0"/>
              <a:t> later Warner Bros-</a:t>
            </a:r>
            <a:r>
              <a:rPr lang="nl-BE" dirty="0" err="1"/>
              <a:t>discovery</a:t>
            </a:r>
            <a:r>
              <a:rPr lang="nl-BE" dirty="0"/>
              <a:t> </a:t>
            </a:r>
          </a:p>
          <a:p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4F275030-7926-BEC8-28CF-0CB249CAF3D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24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598445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DB16C1B-B22F-9461-DCE6-672C501066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Cicada</a:t>
            </a:r>
            <a:r>
              <a:rPr lang="nl-BE" dirty="0"/>
              <a:t> 3301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3C8282C5-9E05-4C4D-6DD1-9C52EC63D1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25</a:t>
            </a:fld>
            <a:endParaRPr lang="en-US" altLang="nl-BE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41FA950-FC82-8815-7BB1-1F21EABE51F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175" y="1564558"/>
            <a:ext cx="2381250" cy="144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49367989-AFF9-D3E1-A582-F723B5941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645" y="1706812"/>
            <a:ext cx="3737180" cy="3692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Cicada 3301: I tried the hardest puzzle on the internet and failed  spectacularly | Internet | The Guardian">
            <a:extLst>
              <a:ext uri="{FF2B5EF4-FFF2-40B4-BE49-F238E27FC236}">
                <a16:creationId xmlns:a16="http://schemas.microsoft.com/office/drawing/2014/main" id="{E051AC4B-4D8F-EF61-25CD-CAF075084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765" y="3256116"/>
            <a:ext cx="4238625" cy="25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996878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EC4042-11C9-0028-F6FA-A3775ED6B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Richard Feynman (1918-1988) (</a:t>
            </a:r>
            <a:r>
              <a:rPr lang="nl-BE" dirty="0" err="1"/>
              <a:t>sidenote</a:t>
            </a:r>
            <a:r>
              <a:rPr lang="nl-BE" dirty="0"/>
              <a:t>)</a:t>
            </a:r>
            <a:endParaRPr lang="en-US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36DA84D-ED60-CD1C-9AE5-980A433549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 err="1"/>
              <a:t>Challenger</a:t>
            </a:r>
            <a:r>
              <a:rPr lang="nl-BE" dirty="0"/>
              <a:t> </a:t>
            </a:r>
            <a:r>
              <a:rPr lang="nl-BE" dirty="0" err="1"/>
              <a:t>explosion</a:t>
            </a:r>
            <a:r>
              <a:rPr lang="nl-BE" dirty="0"/>
              <a:t> (1986)</a:t>
            </a:r>
          </a:p>
          <a:p>
            <a:r>
              <a:rPr lang="nl-BE" dirty="0"/>
              <a:t>Rogers </a:t>
            </a:r>
            <a:r>
              <a:rPr lang="nl-BE" dirty="0" err="1"/>
              <a:t>commission</a:t>
            </a:r>
            <a:endParaRPr lang="nl-BE" dirty="0"/>
          </a:p>
          <a:p>
            <a:pPr lvl="1"/>
            <a:r>
              <a:rPr lang="nl-BE" dirty="0"/>
              <a:t>William Rogers (</a:t>
            </a:r>
            <a:r>
              <a:rPr lang="nl-BE" dirty="0" err="1"/>
              <a:t>former</a:t>
            </a:r>
            <a:r>
              <a:rPr lang="nl-BE" dirty="0"/>
              <a:t> </a:t>
            </a:r>
            <a:r>
              <a:rPr lang="nl-BE" dirty="0" err="1"/>
              <a:t>secretary</a:t>
            </a:r>
            <a:r>
              <a:rPr lang="nl-BE" dirty="0"/>
              <a:t> of state) (</a:t>
            </a:r>
            <a:r>
              <a:rPr lang="nl-BE" dirty="0" err="1"/>
              <a:t>chairman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Neil Armstrong (first man on </a:t>
            </a:r>
            <a:r>
              <a:rPr lang="nl-BE" dirty="0" err="1"/>
              <a:t>the</a:t>
            </a:r>
            <a:r>
              <a:rPr lang="nl-BE" dirty="0"/>
              <a:t> </a:t>
            </a:r>
            <a:r>
              <a:rPr lang="nl-BE" dirty="0" err="1"/>
              <a:t>moon</a:t>
            </a:r>
            <a:r>
              <a:rPr lang="nl-BE" dirty="0"/>
              <a:t>) (NASA) (</a:t>
            </a:r>
            <a:r>
              <a:rPr lang="nl-BE" dirty="0" err="1"/>
              <a:t>vice</a:t>
            </a:r>
            <a:r>
              <a:rPr lang="nl-BE" dirty="0"/>
              <a:t> </a:t>
            </a:r>
            <a:r>
              <a:rPr lang="nl-BE" dirty="0" err="1"/>
              <a:t>chairman</a:t>
            </a:r>
            <a:r>
              <a:rPr lang="nl-BE" dirty="0"/>
              <a:t>)</a:t>
            </a:r>
          </a:p>
          <a:p>
            <a:pPr lvl="1"/>
            <a:r>
              <a:rPr lang="nl-BE" dirty="0"/>
              <a:t>…</a:t>
            </a:r>
          </a:p>
          <a:p>
            <a:pPr lvl="1"/>
            <a:r>
              <a:rPr lang="nl-BE" dirty="0"/>
              <a:t>…</a:t>
            </a:r>
          </a:p>
          <a:p>
            <a:pPr lvl="1"/>
            <a:r>
              <a:rPr lang="nl-BE" dirty="0"/>
              <a:t>Richard Feynman (Manhattan project , nobel </a:t>
            </a:r>
            <a:r>
              <a:rPr lang="nl-BE" dirty="0" err="1"/>
              <a:t>price</a:t>
            </a:r>
            <a:r>
              <a:rPr lang="nl-BE" dirty="0"/>
              <a:t> winner </a:t>
            </a:r>
            <a:r>
              <a:rPr lang="nl-BE" dirty="0" err="1"/>
              <a:t>quantum</a:t>
            </a:r>
            <a:r>
              <a:rPr lang="nl-BE" dirty="0"/>
              <a:t> </a:t>
            </a:r>
            <a:r>
              <a:rPr lang="nl-BE" dirty="0" err="1"/>
              <a:t>physics</a:t>
            </a:r>
            <a:r>
              <a:rPr lang="nl-BE" dirty="0"/>
              <a:t>, teacher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maverick</a:t>
            </a:r>
            <a:r>
              <a:rPr lang="nl-BE" dirty="0"/>
              <a:t> …) =&gt; </a:t>
            </a:r>
            <a:r>
              <a:rPr lang="nl-BE" b="1" dirty="0" err="1"/>
              <a:t>Wait</a:t>
            </a:r>
            <a:r>
              <a:rPr lang="nl-BE" b="1" dirty="0"/>
              <a:t> </a:t>
            </a:r>
            <a:r>
              <a:rPr lang="nl-BE" b="1" dirty="0" err="1"/>
              <a:t>wait</a:t>
            </a:r>
            <a:r>
              <a:rPr lang="nl-BE" b="1" dirty="0"/>
              <a:t> </a:t>
            </a:r>
            <a:r>
              <a:rPr lang="nl-BE" b="1" dirty="0" err="1"/>
              <a:t>wait</a:t>
            </a:r>
            <a:r>
              <a:rPr lang="nl-BE" b="1" dirty="0"/>
              <a:t>, </a:t>
            </a:r>
            <a:r>
              <a:rPr lang="nl-BE" b="1" dirty="0" err="1"/>
              <a:t>what</a:t>
            </a:r>
            <a:r>
              <a:rPr lang="nl-BE" b="1" dirty="0"/>
              <a:t> is </a:t>
            </a:r>
            <a:r>
              <a:rPr lang="nl-BE" b="1" dirty="0" err="1"/>
              <a:t>this</a:t>
            </a:r>
            <a:r>
              <a:rPr lang="nl-BE" b="1" dirty="0"/>
              <a:t> </a:t>
            </a:r>
            <a:r>
              <a:rPr lang="nl-BE" b="1" dirty="0" err="1"/>
              <a:t>guy</a:t>
            </a:r>
            <a:r>
              <a:rPr lang="nl-BE" b="1" dirty="0"/>
              <a:t> </a:t>
            </a:r>
            <a:r>
              <a:rPr lang="nl-BE" b="1" dirty="0" err="1"/>
              <a:t>doing</a:t>
            </a:r>
            <a:r>
              <a:rPr lang="nl-BE" b="1" dirty="0"/>
              <a:t> here?</a:t>
            </a:r>
          </a:p>
          <a:p>
            <a:pPr marL="274320" lvl="1" indent="0">
              <a:buNone/>
            </a:pPr>
            <a:r>
              <a:rPr lang="nl-BE" sz="2400" b="1" dirty="0"/>
              <a:t>“Feynman is </a:t>
            </a:r>
            <a:r>
              <a:rPr lang="nl-BE" sz="2400" b="1" dirty="0" err="1"/>
              <a:t>becoming</a:t>
            </a:r>
            <a:r>
              <a:rPr lang="nl-BE" sz="2400" b="1" dirty="0"/>
              <a:t> a real </a:t>
            </a:r>
            <a:r>
              <a:rPr lang="nl-BE" sz="2400" b="1" dirty="0" err="1"/>
              <a:t>pain</a:t>
            </a:r>
            <a:r>
              <a:rPr lang="nl-BE" sz="2400" b="1" dirty="0"/>
              <a:t>!” </a:t>
            </a:r>
          </a:p>
          <a:p>
            <a:pPr marL="274320" lvl="1" indent="0">
              <a:buNone/>
            </a:pPr>
            <a:r>
              <a:rPr lang="nl-BE" sz="2400" b="1" dirty="0"/>
              <a:t>William Rogers </a:t>
            </a:r>
            <a:r>
              <a:rPr lang="nl-BE" sz="2400" b="1" dirty="0" err="1"/>
              <a:t>to</a:t>
            </a:r>
            <a:r>
              <a:rPr lang="nl-BE" sz="2400" b="1" dirty="0"/>
              <a:t> Neil Armstrong</a:t>
            </a:r>
          </a:p>
          <a:p>
            <a:pPr lvl="1"/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C7E4A17-E146-E984-7018-473701657B2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26</a:t>
            </a:fld>
            <a:endParaRPr lang="en-US" altLang="nl-BE"/>
          </a:p>
        </p:txBody>
      </p:sp>
    </p:spTree>
    <p:extLst>
      <p:ext uri="{BB962C8B-B14F-4D97-AF65-F5344CB8AC3E}">
        <p14:creationId xmlns:p14="http://schemas.microsoft.com/office/powerpoint/2010/main" val="176207645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Title 1">
            <a:extLst>
              <a:ext uri="{FF2B5EF4-FFF2-40B4-BE49-F238E27FC236}">
                <a16:creationId xmlns:a16="http://schemas.microsoft.com/office/drawing/2014/main" id="{34C49CDF-BCF3-30C3-931A-CFD89121D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Technological and Economic Forces</a:t>
            </a:r>
          </a:p>
        </p:txBody>
      </p:sp>
      <p:sp>
        <p:nvSpPr>
          <p:cNvPr id="22531" name="Content Placeholder 2">
            <a:extLst>
              <a:ext uri="{FF2B5EF4-FFF2-40B4-BE49-F238E27FC236}">
                <a16:creationId xmlns:a16="http://schemas.microsoft.com/office/drawing/2014/main" id="{1187ADAC-218B-F223-EE10-B3A3CC82B8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14975"/>
            <a:ext cx="9144000" cy="6477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Moore’s law predicts a 60 percent annual increase in the number of transistors that can be put on a chip. </a:t>
            </a:r>
          </a:p>
        </p:txBody>
      </p:sp>
      <p:pic>
        <p:nvPicPr>
          <p:cNvPr id="22532" name="Picture 2">
            <a:extLst>
              <a:ext uri="{FF2B5EF4-FFF2-40B4-BE49-F238E27FC236}">
                <a16:creationId xmlns:a16="http://schemas.microsoft.com/office/drawing/2014/main" id="{B1D7E59B-70DB-48E2-58C1-07C733E5CF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8563" y="1574800"/>
            <a:ext cx="6657975" cy="3886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533" name="Tijdelijke aanduiding voor dianummer 4">
            <a:extLst>
              <a:ext uri="{FF2B5EF4-FFF2-40B4-BE49-F238E27FC236}">
                <a16:creationId xmlns:a16="http://schemas.microsoft.com/office/drawing/2014/main" id="{4378C51B-EE62-EB9A-1C74-7FA448C05A5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6ED67AC-D02F-48EB-A80C-FF4F5F0E975E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27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Title 1">
            <a:extLst>
              <a:ext uri="{FF2B5EF4-FFF2-40B4-BE49-F238E27FC236}">
                <a16:creationId xmlns:a16="http://schemas.microsoft.com/office/drawing/2014/main" id="{630DBF0D-9D0C-064B-7D12-F6EBF59A9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The Computer Spectrum (1)</a:t>
            </a:r>
          </a:p>
        </p:txBody>
      </p:sp>
      <p:pic>
        <p:nvPicPr>
          <p:cNvPr id="23555" name="Picture 2">
            <a:extLst>
              <a:ext uri="{FF2B5EF4-FFF2-40B4-BE49-F238E27FC236}">
                <a16:creationId xmlns:a16="http://schemas.microsoft.com/office/drawing/2014/main" id="{E0AB4FC0-CB7C-F0D5-CD39-320A3348E4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63" y="1695450"/>
            <a:ext cx="7935912" cy="2449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556" name="Tijdelijke aanduiding voor dianummer 5">
            <a:extLst>
              <a:ext uri="{FF2B5EF4-FFF2-40B4-BE49-F238E27FC236}">
                <a16:creationId xmlns:a16="http://schemas.microsoft.com/office/drawing/2014/main" id="{1116856C-E17E-3123-9ED7-57B68911056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71810D4-F659-434A-B4EE-D3F7D5811C7E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28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6C8C90EA-6406-7701-BDF8-9FE221F8C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The Computer Spectrum (2)</a:t>
            </a:r>
          </a:p>
        </p:txBody>
      </p:sp>
      <p:pic>
        <p:nvPicPr>
          <p:cNvPr id="24579" name="Picture 2">
            <a:extLst>
              <a:ext uri="{FF2B5EF4-FFF2-40B4-BE49-F238E27FC236}">
                <a16:creationId xmlns:a16="http://schemas.microsoft.com/office/drawing/2014/main" id="{01B38FF3-FEBB-81F7-72A6-04CFA0765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6050" y="1430338"/>
            <a:ext cx="6461125" cy="426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ijdelijke aanduiding voor dianummer 5">
            <a:extLst>
              <a:ext uri="{FF2B5EF4-FFF2-40B4-BE49-F238E27FC236}">
                <a16:creationId xmlns:a16="http://schemas.microsoft.com/office/drawing/2014/main" id="{9E2B8074-EBE4-7DDA-894E-B761FF8E3CA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EF3E18E1-D735-4FF8-A86D-A5DAE9A02A93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29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>
            <a:extLst>
              <a:ext uri="{FF2B5EF4-FFF2-40B4-BE49-F238E27FC236}">
                <a16:creationId xmlns:a16="http://schemas.microsoft.com/office/drawing/2014/main" id="{BE02BE7F-BA14-79F6-BECE-8B06FF072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Languages, Levels, </a:t>
            </a:r>
            <a:b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and Virtual Machines (1)</a:t>
            </a:r>
          </a:p>
        </p:txBody>
      </p:sp>
      <p:sp>
        <p:nvSpPr>
          <p:cNvPr id="8195" name="TextBox 4">
            <a:extLst>
              <a:ext uri="{FF2B5EF4-FFF2-40B4-BE49-F238E27FC236}">
                <a16:creationId xmlns:a16="http://schemas.microsoft.com/office/drawing/2014/main" id="{B3877645-C6A9-204C-71E1-289868B95EF6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312319" y="2169319"/>
            <a:ext cx="114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pic>
        <p:nvPicPr>
          <p:cNvPr id="8196" name="Picture 2">
            <a:extLst>
              <a:ext uri="{FF2B5EF4-FFF2-40B4-BE49-F238E27FC236}">
                <a16:creationId xmlns:a16="http://schemas.microsoft.com/office/drawing/2014/main" id="{A07829C8-15BA-5AA3-4C57-C94ED065AF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738" y="2362200"/>
            <a:ext cx="7248525" cy="2524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ijdelijke aanduiding voor dianummer 5">
            <a:extLst>
              <a:ext uri="{FF2B5EF4-FFF2-40B4-BE49-F238E27FC236}">
                <a16:creationId xmlns:a16="http://schemas.microsoft.com/office/drawing/2014/main" id="{907C099E-7F81-E2F5-4F48-1A6B55D34FC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8182344A-823A-4AC1-A48A-DE73FD9394F5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99219116-F95C-170C-BFAF-CB99EDB05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nl-BE" altLang="nl-BE">
                <a:latin typeface="Arial" panose="020B0604020202020204" pitchFamily="34" charset="0"/>
                <a:cs typeface="Arial" panose="020B0604020202020204" pitchFamily="34" charset="0"/>
              </a:rPr>
              <a:t>Microcontrollers</a:t>
            </a:r>
          </a:p>
        </p:txBody>
      </p:sp>
      <p:sp>
        <p:nvSpPr>
          <p:cNvPr id="25603" name="Content Placeholder 3">
            <a:extLst>
              <a:ext uri="{FF2B5EF4-FFF2-40B4-BE49-F238E27FC236}">
                <a16:creationId xmlns:a16="http://schemas.microsoft.com/office/drawing/2014/main" id="{98766850-8534-B097-817B-BF7BEED054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71488" y="1881188"/>
            <a:ext cx="4038600" cy="4525962"/>
          </a:xfrm>
        </p:spPr>
        <p:txBody>
          <a:bodyPr/>
          <a:lstStyle/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Appliances 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Communications gear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Computer peripherals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Entertainment devices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Imaging devices</a:t>
            </a:r>
          </a:p>
        </p:txBody>
      </p:sp>
      <p:sp>
        <p:nvSpPr>
          <p:cNvPr id="25604" name="Content Placeholder 4">
            <a:extLst>
              <a:ext uri="{FF2B5EF4-FFF2-40B4-BE49-F238E27FC236}">
                <a16:creationId xmlns:a16="http://schemas.microsoft.com/office/drawing/2014/main" id="{43F4C8A2-17A0-E7BA-E45F-C90639C50E9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2650" y="1851025"/>
            <a:ext cx="4259263" cy="4622800"/>
          </a:xfrm>
        </p:spPr>
        <p:txBody>
          <a:bodyPr/>
          <a:lstStyle/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Medical devices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Military weapon systems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Shopping devices </a:t>
            </a:r>
          </a:p>
          <a:p>
            <a:pPr marL="273050" indent="-273050" eaLnBrk="1" hangingPunct="1"/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Toys </a:t>
            </a:r>
          </a:p>
        </p:txBody>
      </p:sp>
      <p:sp>
        <p:nvSpPr>
          <p:cNvPr id="25605" name="Tijdelijke aanduiding voor dianummer 4">
            <a:extLst>
              <a:ext uri="{FF2B5EF4-FFF2-40B4-BE49-F238E27FC236}">
                <a16:creationId xmlns:a16="http://schemas.microsoft.com/office/drawing/2014/main" id="{B5126827-3A54-1473-4355-48DB67CC034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A46E256-F9BB-492F-9B4E-860A57A47955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30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4">
            <a:extLst>
              <a:ext uri="{FF2B5EF4-FFF2-40B4-BE49-F238E27FC236}">
                <a16:creationId xmlns:a16="http://schemas.microsoft.com/office/drawing/2014/main" id="{F32A20E7-4184-3FA6-E43B-B7FA347AD3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x86 Architecture (1)</a:t>
            </a:r>
          </a:p>
        </p:txBody>
      </p:sp>
      <p:pic>
        <p:nvPicPr>
          <p:cNvPr id="26627" name="Picture 2">
            <a:extLst>
              <a:ext uri="{FF2B5EF4-FFF2-40B4-BE49-F238E27FC236}">
                <a16:creationId xmlns:a16="http://schemas.microsoft.com/office/drawing/2014/main" id="{A7DCBEBD-CD8C-27D6-3C57-3EF690BA0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9588"/>
            <a:ext cx="72009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3">
            <a:extLst>
              <a:ext uri="{FF2B5EF4-FFF2-40B4-BE49-F238E27FC236}">
                <a16:creationId xmlns:a16="http://schemas.microsoft.com/office/drawing/2014/main" id="{A1CE09C9-9F69-A944-474D-9A4BB9D124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763" y="2112963"/>
            <a:ext cx="7219950" cy="2009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8">
            <a:extLst>
              <a:ext uri="{FF2B5EF4-FFF2-40B4-BE49-F238E27FC236}">
                <a16:creationId xmlns:a16="http://schemas.microsoft.com/office/drawing/2014/main" id="{0BA64ABC-F01C-DADE-D05F-5CF2C5CCEC05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4077494" y="4520407"/>
            <a:ext cx="838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sp>
        <p:nvSpPr>
          <p:cNvPr id="26630" name="Tijdelijke aanduiding voor dianummer 7">
            <a:extLst>
              <a:ext uri="{FF2B5EF4-FFF2-40B4-BE49-F238E27FC236}">
                <a16:creationId xmlns:a16="http://schemas.microsoft.com/office/drawing/2014/main" id="{DF90153D-0161-800B-DFE8-79B23AD1071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43C2EEA-2536-4321-A482-88DF4097E37B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31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4">
            <a:extLst>
              <a:ext uri="{FF2B5EF4-FFF2-40B4-BE49-F238E27FC236}">
                <a16:creationId xmlns:a16="http://schemas.microsoft.com/office/drawing/2014/main" id="{6CD7CAB0-F261-FFC0-BDA6-19D42144F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x86 Architecture (2)</a:t>
            </a:r>
          </a:p>
        </p:txBody>
      </p:sp>
      <p:pic>
        <p:nvPicPr>
          <p:cNvPr id="27651" name="Picture 2">
            <a:extLst>
              <a:ext uri="{FF2B5EF4-FFF2-40B4-BE49-F238E27FC236}">
                <a16:creationId xmlns:a16="http://schemas.microsoft.com/office/drawing/2014/main" id="{10261420-DAFB-0E0D-90D0-CFBE21DB5A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89113"/>
            <a:ext cx="7200900" cy="333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52" name="Picture 2">
            <a:extLst>
              <a:ext uri="{FF2B5EF4-FFF2-40B4-BE49-F238E27FC236}">
                <a16:creationId xmlns:a16="http://schemas.microsoft.com/office/drawing/2014/main" id="{FD92CD1D-40B7-A484-6799-91BF3CA473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1400" y="2122488"/>
            <a:ext cx="72199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53" name="Tijdelijke aanduiding voor dianummer 6">
            <a:extLst>
              <a:ext uri="{FF2B5EF4-FFF2-40B4-BE49-F238E27FC236}">
                <a16:creationId xmlns:a16="http://schemas.microsoft.com/office/drawing/2014/main" id="{05F4A85C-8569-F3BA-BA62-5279E0CE35D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C82C146-260D-4EA9-9ABA-6BECF6565DDD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32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4">
            <a:extLst>
              <a:ext uri="{FF2B5EF4-FFF2-40B4-BE49-F238E27FC236}">
                <a16:creationId xmlns:a16="http://schemas.microsoft.com/office/drawing/2014/main" id="{D6C8DC57-F8B3-33D2-500F-69F11AD32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x86 Architecture (3)</a:t>
            </a:r>
          </a:p>
        </p:txBody>
      </p:sp>
      <p:sp>
        <p:nvSpPr>
          <p:cNvPr id="28675" name="Content Placeholder 5">
            <a:extLst>
              <a:ext uri="{FF2B5EF4-FFF2-40B4-BE49-F238E27FC236}">
                <a16:creationId xmlns:a16="http://schemas.microsoft.com/office/drawing/2014/main" id="{986C03B2-234E-6025-2171-79CB2AC8EA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572125"/>
            <a:ext cx="9144000" cy="738188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The Intel Core i7-3960X die. The die is 21 by 21 mm and has 2.27 billion transistors. </a:t>
            </a:r>
          </a:p>
        </p:txBody>
      </p:sp>
      <p:pic>
        <p:nvPicPr>
          <p:cNvPr id="28676" name="Picture 2">
            <a:extLst>
              <a:ext uri="{FF2B5EF4-FFF2-40B4-BE49-F238E27FC236}">
                <a16:creationId xmlns:a16="http://schemas.microsoft.com/office/drawing/2014/main" id="{D8551526-F64A-F7E0-BA3A-28D7EFF80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4563" y="1550988"/>
            <a:ext cx="4727575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7" name="Tijdelijke aanduiding voor dianummer 4">
            <a:extLst>
              <a:ext uri="{FF2B5EF4-FFF2-40B4-BE49-F238E27FC236}">
                <a16:creationId xmlns:a16="http://schemas.microsoft.com/office/drawing/2014/main" id="{ACB814E1-D039-55F2-83E3-4490347F113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A0A7B24-F4D5-4FF6-82AF-162A3698FBC1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33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4">
            <a:extLst>
              <a:ext uri="{FF2B5EF4-FFF2-40B4-BE49-F238E27FC236}">
                <a16:creationId xmlns:a16="http://schemas.microsoft.com/office/drawing/2014/main" id="{973DB2D2-3AD7-AEB2-69A8-E08A7268A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x86 Architecture (4)</a:t>
            </a:r>
          </a:p>
        </p:txBody>
      </p:sp>
      <p:sp>
        <p:nvSpPr>
          <p:cNvPr id="29699" name="Content Placeholder 5">
            <a:extLst>
              <a:ext uri="{FF2B5EF4-FFF2-40B4-BE49-F238E27FC236}">
                <a16:creationId xmlns:a16="http://schemas.microsoft.com/office/drawing/2014/main" id="{589E5753-7018-3070-0E5F-E039F018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700713"/>
            <a:ext cx="9144000" cy="1157287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Moore’s law for (Intel) CPU chips.</a:t>
            </a:r>
          </a:p>
        </p:txBody>
      </p:sp>
      <p:pic>
        <p:nvPicPr>
          <p:cNvPr id="29700" name="Picture 2">
            <a:extLst>
              <a:ext uri="{FF2B5EF4-FFF2-40B4-BE49-F238E27FC236}">
                <a16:creationId xmlns:a16="http://schemas.microsoft.com/office/drawing/2014/main" id="{4D8170A2-B961-1647-452B-241750BC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525" y="1519238"/>
            <a:ext cx="6838950" cy="3819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01" name="Tijdelijke aanduiding voor dianummer 4">
            <a:extLst>
              <a:ext uri="{FF2B5EF4-FFF2-40B4-BE49-F238E27FC236}">
                <a16:creationId xmlns:a16="http://schemas.microsoft.com/office/drawing/2014/main" id="{BA4F34D6-937C-177E-20A2-BAF6D1FC5E0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4A34534-5885-41D8-BB44-B6F1FAA975BE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34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4">
            <a:extLst>
              <a:ext uri="{FF2B5EF4-FFF2-40B4-BE49-F238E27FC236}">
                <a16:creationId xmlns:a16="http://schemas.microsoft.com/office/drawing/2014/main" id="{BA750B65-2604-F89E-A119-7BFC4C7A4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ARM Architecture</a:t>
            </a:r>
          </a:p>
        </p:txBody>
      </p:sp>
      <p:sp>
        <p:nvSpPr>
          <p:cNvPr id="30723" name="Content Placeholder 5">
            <a:extLst>
              <a:ext uri="{FF2B5EF4-FFF2-40B4-BE49-F238E27FC236}">
                <a16:creationId xmlns:a16="http://schemas.microsoft.com/office/drawing/2014/main" id="{D28E524A-5A5E-FAC3-5F4B-037B98E443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848350"/>
            <a:ext cx="9144000" cy="390525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The Nvidia Tegra 2 system on a chip. </a:t>
            </a:r>
            <a:b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altLang="nl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0724" name="Picture 2">
            <a:extLst>
              <a:ext uri="{FF2B5EF4-FFF2-40B4-BE49-F238E27FC236}">
                <a16:creationId xmlns:a16="http://schemas.microsoft.com/office/drawing/2014/main" id="{32C0A38E-1B89-8338-AE6A-6BD86AD1F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3150" y="1376363"/>
            <a:ext cx="4457700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25" name="Tijdelijke aanduiding voor dianummer 4">
            <a:extLst>
              <a:ext uri="{FF2B5EF4-FFF2-40B4-BE49-F238E27FC236}">
                <a16:creationId xmlns:a16="http://schemas.microsoft.com/office/drawing/2014/main" id="{4C874105-ACA8-FB09-599B-E146DD4404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9E1406FB-EBB4-4F64-A118-3FBB0E90070B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35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05B84099-FF5C-515A-3B25-02791990D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17475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Introduction to the AVR Architecture</a:t>
            </a:r>
          </a:p>
        </p:txBody>
      </p:sp>
      <p:sp>
        <p:nvSpPr>
          <p:cNvPr id="31747" name="Content Placeholder 3">
            <a:extLst>
              <a:ext uri="{FF2B5EF4-FFF2-40B4-BE49-F238E27FC236}">
                <a16:creationId xmlns:a16="http://schemas.microsoft.com/office/drawing/2014/main" id="{C646850C-FE07-38EC-E484-47BC35D5EE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5172075"/>
            <a:ext cx="9144000" cy="838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endParaRPr lang="nl-BE" altLang="nl-BE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748" name="Picture 2">
            <a:extLst>
              <a:ext uri="{FF2B5EF4-FFF2-40B4-BE49-F238E27FC236}">
                <a16:creationId xmlns:a16="http://schemas.microsoft.com/office/drawing/2014/main" id="{FBBBD164-D97A-56C1-F114-81B89F5D11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650" y="2297113"/>
            <a:ext cx="864870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49" name="Tijdelijke aanduiding voor dianummer 4">
            <a:extLst>
              <a:ext uri="{FF2B5EF4-FFF2-40B4-BE49-F238E27FC236}">
                <a16:creationId xmlns:a16="http://schemas.microsoft.com/office/drawing/2014/main" id="{9A3CD9BC-406B-C050-4C79-040363BAA54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2EC4B3C9-F117-435E-A981-44C6B6B7FD0D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36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B32DD169-7AEE-1225-0B49-E01344927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9263" y="114300"/>
            <a:ext cx="8229600" cy="1066800"/>
          </a:xfrm>
        </p:spPr>
        <p:txBody>
          <a:bodyPr/>
          <a:lstStyle/>
          <a:p>
            <a:pPr eaLnBrk="1" hangingPunct="1"/>
            <a:r>
              <a:rPr lang="nl-BE" altLang="nl-BE">
                <a:latin typeface="Arial" panose="020B0604020202020204" pitchFamily="34" charset="0"/>
                <a:cs typeface="Arial" panose="020B0604020202020204" pitchFamily="34" charset="0"/>
              </a:rPr>
              <a:t>Peripherals in the Atmel megaAVR-168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B7D81E9C-21B7-02A4-7C65-E5AEAF35C8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4675" y="1298575"/>
            <a:ext cx="8201025" cy="4576763"/>
          </a:xfrm>
        </p:spPr>
        <p:txBody>
          <a:bodyPr/>
          <a:lstStyle/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Three timers 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Real-time clock with oscillator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Six pulse-width modulation channels 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Eight analog-to-digital conversion channels 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Universal serial receiver/transmitter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I2C serial interface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Programmable watchdog timer 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On-chip analog comparator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Power brown-out detector </a:t>
            </a:r>
          </a:p>
          <a:p>
            <a:pPr marL="514350" indent="-514350" eaLnBrk="1" hangingPunct="1">
              <a:buFontTx/>
              <a:buChar char="•"/>
            </a:pPr>
            <a:r>
              <a:rPr lang="en-US" altLang="nl-BE" sz="2400">
                <a:latin typeface="Arial" panose="020B0604020202020204" pitchFamily="34" charset="0"/>
                <a:cs typeface="Arial" panose="020B0604020202020204" pitchFamily="34" charset="0"/>
              </a:rPr>
              <a:t>Internal programmable clock oscillator</a:t>
            </a:r>
          </a:p>
        </p:txBody>
      </p:sp>
      <p:sp>
        <p:nvSpPr>
          <p:cNvPr id="32772" name="Tijdelijke aanduiding voor dianummer 3">
            <a:extLst>
              <a:ext uri="{FF2B5EF4-FFF2-40B4-BE49-F238E27FC236}">
                <a16:creationId xmlns:a16="http://schemas.microsoft.com/office/drawing/2014/main" id="{86F9644E-1B3B-B7CD-4BF3-72053768357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F7BEC503-FAA8-4704-BB44-2CAF36242667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37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3">
            <a:extLst>
              <a:ext uri="{FF2B5EF4-FFF2-40B4-BE49-F238E27FC236}">
                <a16:creationId xmlns:a16="http://schemas.microsoft.com/office/drawing/2014/main" id="{89065F26-B87D-DB44-445D-701A4E9779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Metric Units</a:t>
            </a:r>
          </a:p>
        </p:txBody>
      </p:sp>
      <p:sp>
        <p:nvSpPr>
          <p:cNvPr id="33795" name="Content Placeholder 4">
            <a:extLst>
              <a:ext uri="{FF2B5EF4-FFF2-40B4-BE49-F238E27FC236}">
                <a16:creationId xmlns:a16="http://schemas.microsoft.com/office/drawing/2014/main" id="{47013930-4714-E92C-04D7-8E6CAFC0F0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Figure 1-16. The principal metric prefixes.</a:t>
            </a:r>
          </a:p>
        </p:txBody>
      </p:sp>
      <p:pic>
        <p:nvPicPr>
          <p:cNvPr id="33796" name="Picture 2">
            <a:extLst>
              <a:ext uri="{FF2B5EF4-FFF2-40B4-BE49-F238E27FC236}">
                <a16:creationId xmlns:a16="http://schemas.microsoft.com/office/drawing/2014/main" id="{E3D94138-17F1-5B35-8D8F-E0BD2E1B30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888" y="2033588"/>
            <a:ext cx="8658225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ijdelijke aanduiding voor dianummer 4">
            <a:extLst>
              <a:ext uri="{FF2B5EF4-FFF2-40B4-BE49-F238E27FC236}">
                <a16:creationId xmlns:a16="http://schemas.microsoft.com/office/drawing/2014/main" id="{23D661AB-34D8-41D4-9BA8-43910C4E2DA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B8661C4F-47CE-4BDD-94FB-C554E27372FB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38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>
            <a:extLst>
              <a:ext uri="{FF2B5EF4-FFF2-40B4-BE49-F238E27FC236}">
                <a16:creationId xmlns:a16="http://schemas.microsoft.com/office/drawing/2014/main" id="{556F2D9E-2432-6FB5-97DC-3634E2A1D4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Languages, Levels, </a:t>
            </a:r>
            <a:b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and Virtual Machines (2)</a:t>
            </a:r>
          </a:p>
        </p:txBody>
      </p:sp>
      <p:sp>
        <p:nvSpPr>
          <p:cNvPr id="9219" name="Content Placeholder 3">
            <a:extLst>
              <a:ext uri="{FF2B5EF4-FFF2-40B4-BE49-F238E27FC236}">
                <a16:creationId xmlns:a16="http://schemas.microsoft.com/office/drawing/2014/main" id="{9BE2CE93-4817-80C2-2701-2982E53950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67200"/>
          </a:xfrm>
          <a:solidFill>
            <a:srgbClr val="FFFFFF"/>
          </a:solidFill>
        </p:spPr>
        <p:txBody>
          <a:bodyPr/>
          <a:lstStyle/>
          <a:p>
            <a:pPr marL="0" indent="0" algn="ctr" eaLnBrk="1" hangingPunct="1">
              <a:buFontTx/>
              <a:buNone/>
            </a:pPr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Figure 1-1. A multilevel machine.</a:t>
            </a:r>
          </a:p>
        </p:txBody>
      </p:sp>
      <p:pic>
        <p:nvPicPr>
          <p:cNvPr id="9220" name="Picture 2">
            <a:extLst>
              <a:ext uri="{FF2B5EF4-FFF2-40B4-BE49-F238E27FC236}">
                <a16:creationId xmlns:a16="http://schemas.microsoft.com/office/drawing/2014/main" id="{7289783F-16A3-23C9-0BD7-D3FEFD8A35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8" y="1371600"/>
            <a:ext cx="7400925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4">
            <a:extLst>
              <a:ext uri="{FF2B5EF4-FFF2-40B4-BE49-F238E27FC236}">
                <a16:creationId xmlns:a16="http://schemas.microsoft.com/office/drawing/2014/main" id="{105A8850-C334-862C-82B0-B03630F825C4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219451" y="5370512"/>
            <a:ext cx="1143000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sp>
        <p:nvSpPr>
          <p:cNvPr id="9222" name="Tijdelijke aanduiding voor dianummer 5">
            <a:extLst>
              <a:ext uri="{FF2B5EF4-FFF2-40B4-BE49-F238E27FC236}">
                <a16:creationId xmlns:a16="http://schemas.microsoft.com/office/drawing/2014/main" id="{5F2BCF18-7FB7-9B88-1C7D-342CF6A9E2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37564968-C8BD-4C47-94C3-B9CC111031A0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4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>
            <a:extLst>
              <a:ext uri="{FF2B5EF4-FFF2-40B4-BE49-F238E27FC236}">
                <a16:creationId xmlns:a16="http://schemas.microsoft.com/office/drawing/2014/main" id="{B1A6DC6D-5ED0-E3C4-E712-FB6906CCBC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Contemporary Multilevel Machines (1)</a:t>
            </a:r>
          </a:p>
        </p:txBody>
      </p:sp>
      <p:sp>
        <p:nvSpPr>
          <p:cNvPr id="10243" name="TextBox 4">
            <a:extLst>
              <a:ext uri="{FF2B5EF4-FFF2-40B4-BE49-F238E27FC236}">
                <a16:creationId xmlns:a16="http://schemas.microsoft.com/office/drawing/2014/main" id="{9753C6C7-9A82-EAE4-9E9A-894212176DC1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621882" y="1845468"/>
            <a:ext cx="8382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pic>
        <p:nvPicPr>
          <p:cNvPr id="10244" name="Picture 2">
            <a:extLst>
              <a:ext uri="{FF2B5EF4-FFF2-40B4-BE49-F238E27FC236}">
                <a16:creationId xmlns:a16="http://schemas.microsoft.com/office/drawing/2014/main" id="{95188B06-4EB0-2E83-A964-3F9BEC4F9E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514600"/>
            <a:ext cx="687705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Tijdelijke aanduiding voor dianummer 6">
            <a:extLst>
              <a:ext uri="{FF2B5EF4-FFF2-40B4-BE49-F238E27FC236}">
                <a16:creationId xmlns:a16="http://schemas.microsoft.com/office/drawing/2014/main" id="{9FCBFFA0-1D16-1F3B-B7B4-73F8CE4C862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AC99FB06-4638-4B60-87D2-3816420A81A7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5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A2E1BAD-C902-477E-B302-08493938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nl-BE">
                <a:latin typeface="Arial" panose="020B0604020202020204" pitchFamily="34" charset="0"/>
                <a:cs typeface="Arial" panose="020B0604020202020204" pitchFamily="34" charset="0"/>
              </a:rPr>
              <a:t>Contemporary Multilevel Machines (2)</a:t>
            </a:r>
          </a:p>
        </p:txBody>
      </p:sp>
      <p:pic>
        <p:nvPicPr>
          <p:cNvPr id="11267" name="Picture 2">
            <a:extLst>
              <a:ext uri="{FF2B5EF4-FFF2-40B4-BE49-F238E27FC236}">
                <a16:creationId xmlns:a16="http://schemas.microsoft.com/office/drawing/2014/main" id="{2C900F78-C0A3-85BB-A6EB-593803E5C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0125" y="1524000"/>
            <a:ext cx="7065963" cy="3419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68" name="TextBox 4">
            <a:extLst>
              <a:ext uri="{FF2B5EF4-FFF2-40B4-BE49-F238E27FC236}">
                <a16:creationId xmlns:a16="http://schemas.microsoft.com/office/drawing/2014/main" id="{90255223-FF2A-C367-05C4-CD7DE746E239}"/>
              </a:ext>
            </a:extLst>
          </p:cNvPr>
          <p:cNvSpPr txBox="1">
            <a:spLocks noChangeArrowheads="1"/>
          </p:cNvSpPr>
          <p:nvPr/>
        </p:nvSpPr>
        <p:spPr bwMode="auto">
          <a:xfrm rot="5400000">
            <a:off x="3559969" y="5341144"/>
            <a:ext cx="1143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r>
              <a:rPr lang="en-US" altLang="nl-BE" sz="2400" b="1">
                <a:latin typeface="Arial" panose="020B0604020202020204" pitchFamily="34" charset="0"/>
              </a:rPr>
              <a:t>. . .</a:t>
            </a:r>
          </a:p>
        </p:txBody>
      </p:sp>
      <p:sp>
        <p:nvSpPr>
          <p:cNvPr id="11269" name="Tijdelijke aanduiding voor dianummer 7">
            <a:extLst>
              <a:ext uri="{FF2B5EF4-FFF2-40B4-BE49-F238E27FC236}">
                <a16:creationId xmlns:a16="http://schemas.microsoft.com/office/drawing/2014/main" id="{028E6F5A-269C-FD9C-1BB3-ACD84A2E3DD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D3CCBB2A-F22D-4780-9A3A-F38EBFD69E89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6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0B3475-3CE6-A84F-EF02-BFC924CC1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Compiler </a:t>
            </a:r>
            <a:r>
              <a:rPr lang="nl-BE" dirty="0" err="1"/>
              <a:t>vs</a:t>
            </a:r>
            <a:r>
              <a:rPr lang="nl-BE" dirty="0"/>
              <a:t> </a:t>
            </a:r>
            <a:r>
              <a:rPr lang="nl-BE" dirty="0" err="1"/>
              <a:t>interpreter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B8659FD-E1A4-C573-8A4E-B946E0FC270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7</a:t>
            </a:fld>
            <a:endParaRPr lang="en-US" altLang="nl-BE"/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5B652048-CD15-356F-E395-D33436407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123" y="1060704"/>
            <a:ext cx="3274877" cy="5181382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BE5D756E-454C-6FFA-4E54-6386C251AC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7300" y="2570307"/>
            <a:ext cx="40767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4969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A0BCF4E-EB53-D806-5B23-B8934E5A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 err="1"/>
              <a:t>Compilation</a:t>
            </a:r>
            <a:r>
              <a:rPr lang="nl-BE" dirty="0"/>
              <a:t> </a:t>
            </a:r>
            <a:r>
              <a:rPr lang="nl-BE" dirty="0" err="1"/>
              <a:t>and</a:t>
            </a:r>
            <a:r>
              <a:rPr lang="nl-BE" dirty="0"/>
              <a:t> </a:t>
            </a:r>
            <a:r>
              <a:rPr lang="nl-BE" dirty="0" err="1"/>
              <a:t>interpretation</a:t>
            </a:r>
            <a:r>
              <a:rPr lang="nl-BE" dirty="0"/>
              <a:t> (Java, Python)</a:t>
            </a:r>
            <a:endParaRPr lang="en-US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96DD5695-FE17-C7E4-AE1A-9C3582940EE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732AD30-5D3B-4423-98AD-A01409801F2F}" type="slidenum">
              <a:rPr lang="en-US" altLang="nl-BE" smtClean="0"/>
              <a:pPr/>
              <a:t>8</a:t>
            </a:fld>
            <a:endParaRPr lang="en-US" altLang="nl-BE"/>
          </a:p>
        </p:txBody>
      </p:sp>
      <p:pic>
        <p:nvPicPr>
          <p:cNvPr id="5" name="Tijdelijke aanduiding voor inhoud 4">
            <a:extLst>
              <a:ext uri="{FF2B5EF4-FFF2-40B4-BE49-F238E27FC236}">
                <a16:creationId xmlns:a16="http://schemas.microsoft.com/office/drawing/2014/main" id="{318CF9EA-8295-DAEF-C928-709D993BD9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4315" y="1928812"/>
            <a:ext cx="5686425" cy="38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038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2DBD2447-07F9-6AD6-18E4-DFEEB9155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066800"/>
          </a:xfrm>
        </p:spPr>
        <p:txBody>
          <a:bodyPr/>
          <a:lstStyle/>
          <a:p>
            <a:pPr eaLnBrk="1" hangingPunct="1"/>
            <a:r>
              <a:rPr lang="nl-BE" altLang="nl-BE" sz="4000">
                <a:latin typeface="Arial" panose="020B0604020202020204" pitchFamily="34" charset="0"/>
                <a:cs typeface="Arial" panose="020B0604020202020204" pitchFamily="34" charset="0"/>
              </a:rPr>
              <a:t>Evolution of Multilevel Machines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D9987E65-C6C8-8BFF-A9AE-EBAE82B421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05000"/>
            <a:ext cx="7543800" cy="4297363"/>
          </a:xfrm>
        </p:spPr>
        <p:txBody>
          <a:bodyPr/>
          <a:lstStyle/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Invention of microprogramming</a:t>
            </a:r>
          </a:p>
          <a:p>
            <a:pPr marL="547370" lvl="1" indent="-273050" eaLnBrk="1" hangingPunct="1"/>
            <a:r>
              <a:rPr lang="en-US" sz="2400" dirty="0"/>
              <a:t>increases reliability. </a:t>
            </a:r>
            <a:r>
              <a:rPr lang="en-US" sz="2400" b="1" dirty="0"/>
              <a:t>(software == hardware)</a:t>
            </a:r>
            <a:endParaRPr lang="en-US" altLang="nl-BE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Invention of operating system</a:t>
            </a:r>
          </a:p>
          <a:p>
            <a:pPr marL="547370" lvl="1" indent="-273050" eaLnBrk="1" hangingPunct="1"/>
            <a:r>
              <a:rPr lang="en-US" altLang="nl-BE" sz="2200" dirty="0">
                <a:latin typeface="Arial" panose="020B0604020202020204" pitchFamily="34" charset="0"/>
                <a:cs typeface="Arial" panose="020B0604020202020204" pitchFamily="34" charset="0"/>
              </a:rPr>
              <a:t>less manual tasks</a:t>
            </a:r>
          </a:p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Migration of functionality to microcode</a:t>
            </a:r>
          </a:p>
          <a:p>
            <a:pPr marL="547370" lvl="1" indent="-273050" eaLnBrk="1" hangingPunct="1"/>
            <a:r>
              <a:rPr lang="en-US" altLang="nl-BE" sz="2200" dirty="0"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altLang="nl-BE" sz="2200" b="1" dirty="0">
                <a:latin typeface="Arial" panose="020B0604020202020204" pitchFamily="34" charset="0"/>
                <a:cs typeface="Arial" panose="020B0604020202020204" pitchFamily="34" charset="0"/>
              </a:rPr>
              <a:t>software == hardware</a:t>
            </a:r>
            <a:r>
              <a:rPr lang="en-US" altLang="nl-BE" sz="22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273050" indent="-273050" eaLnBrk="1" hangingPunct="1"/>
            <a:r>
              <a:rPr lang="en-US" altLang="nl-BE" sz="2400" dirty="0">
                <a:latin typeface="Arial" panose="020B0604020202020204" pitchFamily="34" charset="0"/>
                <a:cs typeface="Arial" panose="020B0604020202020204" pitchFamily="34" charset="0"/>
              </a:rPr>
              <a:t>Elimination of microprogramming</a:t>
            </a:r>
          </a:p>
          <a:p>
            <a:pPr marL="547370" lvl="1" indent="-273050" eaLnBrk="1" hangingPunct="1"/>
            <a:r>
              <a:rPr lang="en-US" altLang="nl-BE" sz="2200" dirty="0">
                <a:latin typeface="Arial" panose="020B0604020202020204" pitchFamily="34" charset="0"/>
                <a:cs typeface="Arial" panose="020B0604020202020204" pitchFamily="34" charset="0"/>
              </a:rPr>
              <a:t>(too many software microinstructions =&gt; bigger microprogram =&gt; less performance)</a:t>
            </a:r>
          </a:p>
          <a:p>
            <a:pPr marL="273050" indent="-273050" eaLnBrk="1" hangingPunct="1"/>
            <a:endParaRPr lang="en-US" altLang="nl-BE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292" name="Tijdelijke aanduiding voor dianummer 3">
            <a:extLst>
              <a:ext uri="{FF2B5EF4-FFF2-40B4-BE49-F238E27FC236}">
                <a16:creationId xmlns:a16="http://schemas.microsoft.com/office/drawing/2014/main" id="{1E45B02F-CBBF-461E-0D89-FE7B80D3BFA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Open Sans" panose="020B0606030504020204" pitchFamily="34" charset="0"/>
              </a:defRPr>
            </a:lvl1pPr>
            <a:lvl2pPr marL="742950" indent="-28575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Open Sans" panose="020B0606030504020204" pitchFamily="34" charset="0"/>
              </a:defRPr>
            </a:lvl2pPr>
            <a:lvl3pPr marL="11430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Open Sans" panose="020B0606030504020204" pitchFamily="34" charset="0"/>
              <a:buChar char="›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3pPr>
            <a:lvl4pPr marL="16002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»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4pPr>
            <a:lvl5pPr marL="2057400" indent="-228600">
              <a:lnSpc>
                <a:spcPct val="110000"/>
              </a:lnSpc>
              <a:spcBef>
                <a:spcPts val="800"/>
              </a:spcBef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5pPr>
            <a:lvl6pPr marL="25146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6pPr>
            <a:lvl7pPr marL="29718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7pPr>
            <a:lvl8pPr marL="34290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8pPr>
            <a:lvl9pPr marL="3886200" indent="-228600" eaLnBrk="0" fontAlgn="base" hangingPunct="0">
              <a:lnSpc>
                <a:spcPct val="110000"/>
              </a:lnSpc>
              <a:spcBef>
                <a:spcPts val="800"/>
              </a:spcBef>
              <a:spcAft>
                <a:spcPct val="0"/>
              </a:spcAft>
              <a:buClr>
                <a:srgbClr val="898989"/>
              </a:buClr>
              <a:buFont typeface="Arial" panose="020B0604020202020204" pitchFamily="34" charset="0"/>
              <a:buChar char="–"/>
              <a:defRPr sz="1600">
                <a:solidFill>
                  <a:schemeClr val="tx1"/>
                </a:solidFill>
                <a:latin typeface="Open Sans" panose="020B0606030504020204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ClrTx/>
              <a:buFontTx/>
              <a:buNone/>
            </a:pPr>
            <a:fld id="{57564E7C-6194-47B9-B33D-1A10D773A667}" type="slidenum">
              <a:rPr lang="en-US" altLang="nl-BE" sz="1200">
                <a:solidFill>
                  <a:schemeClr val="bg1"/>
                </a:solidFill>
              </a:rPr>
              <a:pPr>
                <a:lnSpc>
                  <a:spcPct val="100000"/>
                </a:lnSpc>
                <a:spcBef>
                  <a:spcPct val="0"/>
                </a:spcBef>
                <a:buClrTx/>
                <a:buFontTx/>
                <a:buNone/>
              </a:pPr>
              <a:t>9</a:t>
            </a:fld>
            <a:endParaRPr lang="en-US" altLang="nl-BE" sz="120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iwi-template-v3">
  <a:themeElements>
    <a:clrScheme name="Custom 1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1AA3D1"/>
      </a:hlink>
      <a:folHlink>
        <a:srgbClr val="1AA3D1"/>
      </a:folHlink>
    </a:clrScheme>
    <a:fontScheme name="TIWI">
      <a:majorFont>
        <a:latin typeface="Miso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b" anchorCtr="0">
        <a:normAutofit/>
      </a:bodyPr>
      <a:lstStyle>
        <a:defPPr marL="0" marR="0" indent="0" algn="l" defTabSz="914400" rtl="0" eaLnBrk="1" fontAlgn="auto" latinLnBrk="0" hangingPunct="1">
          <a:lnSpc>
            <a:spcPct val="100000"/>
          </a:lnSpc>
          <a:spcBef>
            <a:spcPct val="0"/>
          </a:spcBef>
          <a:spcAft>
            <a:spcPts val="0"/>
          </a:spcAft>
          <a:buClrTx/>
          <a:buSzTx/>
          <a:buFontTx/>
          <a:buNone/>
          <a:tabLst/>
          <a:defRPr kumimoji="0" sz="4400" b="0" i="0" u="none" strike="noStrike" kern="1200" cap="none" spc="0" normalizeH="0" baseline="0" noProof="0" dirty="0" smtClean="0">
            <a:ln>
              <a:noFill/>
            </a:ln>
            <a:solidFill>
              <a:schemeClr val="tx1"/>
            </a:solidFill>
            <a:effectLst/>
            <a:uLnTx/>
            <a:uFillTx/>
            <a:latin typeface="+mj-lt"/>
            <a:ea typeface="+mj-ea"/>
            <a:cs typeface="+mj-cs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-thema">
  <a:themeElements>
    <a:clrScheme name="Kantoor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Kantoor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Kantoor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ppt72BC.tmp</Template>
  <TotalTime>2684</TotalTime>
  <Words>817</Words>
  <Application>Microsoft Office PowerPoint</Application>
  <PresentationFormat>Diavoorstelling (4:3)</PresentationFormat>
  <Paragraphs>187</Paragraphs>
  <Slides>38</Slides>
  <Notes>0</Notes>
  <HiddenSlides>0</HiddenSlides>
  <MMClips>0</MMClips>
  <ScaleCrop>false</ScaleCrop>
  <HeadingPairs>
    <vt:vector size="6" baseType="variant">
      <vt:variant>
        <vt:lpstr>Gebruikte lettertypen</vt:lpstr>
      </vt:variant>
      <vt:variant>
        <vt:i4>5</vt:i4>
      </vt:variant>
      <vt:variant>
        <vt:lpstr>Thema</vt:lpstr>
      </vt:variant>
      <vt:variant>
        <vt:i4>1</vt:i4>
      </vt:variant>
      <vt:variant>
        <vt:lpstr>Diatitels</vt:lpstr>
      </vt:variant>
      <vt:variant>
        <vt:i4>38</vt:i4>
      </vt:variant>
    </vt:vector>
  </HeadingPairs>
  <TitlesOfParts>
    <vt:vector size="44" baseType="lpstr">
      <vt:lpstr>Arial</vt:lpstr>
      <vt:lpstr>Calibri</vt:lpstr>
      <vt:lpstr>Miso</vt:lpstr>
      <vt:lpstr>Open Sans</vt:lpstr>
      <vt:lpstr>Wingdings</vt:lpstr>
      <vt:lpstr>tiwi-template-v3</vt:lpstr>
      <vt:lpstr>Introduction</vt:lpstr>
      <vt:lpstr>The Digital Computer</vt:lpstr>
      <vt:lpstr>Languages, Levels,  and Virtual Machines (1)</vt:lpstr>
      <vt:lpstr>Languages, Levels,  and Virtual Machines (2)</vt:lpstr>
      <vt:lpstr>Contemporary Multilevel Machines (1)</vt:lpstr>
      <vt:lpstr>Contemporary Multilevel Machines (2)</vt:lpstr>
      <vt:lpstr>Compiler vs interpreter</vt:lpstr>
      <vt:lpstr>Compilation and interpretation (Java, Python)</vt:lpstr>
      <vt:lpstr>Evolution of Multilevel Machines</vt:lpstr>
      <vt:lpstr>Operating System Tasks</vt:lpstr>
      <vt:lpstr>Increased Functionality in Microcode (1)</vt:lpstr>
      <vt:lpstr>Milestones (1)</vt:lpstr>
      <vt:lpstr>Milestones (2)</vt:lpstr>
      <vt:lpstr>Milestones (3)</vt:lpstr>
      <vt:lpstr>Computer Generations</vt:lpstr>
      <vt:lpstr>von Neumann Machine (First Generation)</vt:lpstr>
      <vt:lpstr>PDP-8 Innovation – Single Bus (Second Generation)</vt:lpstr>
      <vt:lpstr>IBM 360 (Third Generation)</vt:lpstr>
      <vt:lpstr>PowerPoint-presentatie</vt:lpstr>
      <vt:lpstr>Fifth Generation</vt:lpstr>
      <vt:lpstr>Blockchain Tech</vt:lpstr>
      <vt:lpstr>AI</vt:lpstr>
      <vt:lpstr>Cybersecurity</vt:lpstr>
      <vt:lpstr>Streaming services</vt:lpstr>
      <vt:lpstr>Cicada 3301</vt:lpstr>
      <vt:lpstr>Richard Feynman (1918-1988) (sidenote)</vt:lpstr>
      <vt:lpstr>Technological and Economic Forces</vt:lpstr>
      <vt:lpstr>The Computer Spectrum (1)</vt:lpstr>
      <vt:lpstr>The Computer Spectrum (2)</vt:lpstr>
      <vt:lpstr>Microcontrollers</vt:lpstr>
      <vt:lpstr>Introduction to the x86 Architecture (1)</vt:lpstr>
      <vt:lpstr>Introduction to the x86 Architecture (2)</vt:lpstr>
      <vt:lpstr>Introduction to the x86 Architecture (3)</vt:lpstr>
      <vt:lpstr>Introduction to the x86 Architecture (4)</vt:lpstr>
      <vt:lpstr>Introduction to the ARM Architecture</vt:lpstr>
      <vt:lpstr>Introduction to the AVR Architecture</vt:lpstr>
      <vt:lpstr>Peripherals in the Atmel megaAVR-168</vt:lpstr>
      <vt:lpstr>Metric Units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Steve_2</dc:creator>
  <cp:lastModifiedBy>Robbe BEERNAERT</cp:lastModifiedBy>
  <cp:revision>41</cp:revision>
  <dcterms:created xsi:type="dcterms:W3CDTF">2010-05-03T15:18:06Z</dcterms:created>
  <dcterms:modified xsi:type="dcterms:W3CDTF">2025-12-15T19:33:44Z</dcterms:modified>
</cp:coreProperties>
</file>